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4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5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6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theme/theme7.xml" ContentType="application/vnd.openxmlformats-officedocument.theme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8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9.xml" ContentType="application/vnd.openxmlformats-officedocument.theme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97" r:id="rId2"/>
    <p:sldMasterId id="2147483733" r:id="rId3"/>
    <p:sldMasterId id="2147483769" r:id="rId4"/>
    <p:sldMasterId id="2147483807" r:id="rId5"/>
    <p:sldMasterId id="2147483845" r:id="rId6"/>
    <p:sldMasterId id="2147483881" r:id="rId7"/>
    <p:sldMasterId id="2147483917" r:id="rId8"/>
    <p:sldMasterId id="2147483954" r:id="rId9"/>
    <p:sldMasterId id="2147483964" r:id="rId10"/>
  </p:sldMasterIdLst>
  <p:notesMasterIdLst>
    <p:notesMasterId r:id="rId92"/>
  </p:notesMasterIdLst>
  <p:sldIdLst>
    <p:sldId id="257" r:id="rId11"/>
    <p:sldId id="374" r:id="rId12"/>
    <p:sldId id="375" r:id="rId13"/>
    <p:sldId id="376" r:id="rId14"/>
    <p:sldId id="451" r:id="rId15"/>
    <p:sldId id="309" r:id="rId16"/>
    <p:sldId id="310" r:id="rId17"/>
    <p:sldId id="384" r:id="rId18"/>
    <p:sldId id="320" r:id="rId19"/>
    <p:sldId id="355" r:id="rId20"/>
    <p:sldId id="385" r:id="rId21"/>
    <p:sldId id="386" r:id="rId22"/>
    <p:sldId id="356" r:id="rId23"/>
    <p:sldId id="394" r:id="rId24"/>
    <p:sldId id="357" r:id="rId25"/>
    <p:sldId id="358" r:id="rId26"/>
    <p:sldId id="367" r:id="rId27"/>
    <p:sldId id="365" r:id="rId28"/>
    <p:sldId id="366" r:id="rId29"/>
    <p:sldId id="362" r:id="rId30"/>
    <p:sldId id="364" r:id="rId31"/>
    <p:sldId id="363" r:id="rId32"/>
    <p:sldId id="369" r:id="rId33"/>
    <p:sldId id="370" r:id="rId34"/>
    <p:sldId id="371" r:id="rId35"/>
    <p:sldId id="452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387" r:id="rId48"/>
    <p:sldId id="388" r:id="rId49"/>
    <p:sldId id="389" r:id="rId50"/>
    <p:sldId id="393" r:id="rId51"/>
    <p:sldId id="410" r:id="rId52"/>
    <p:sldId id="411" r:id="rId53"/>
    <p:sldId id="436" r:id="rId54"/>
    <p:sldId id="438" r:id="rId55"/>
    <p:sldId id="437" r:id="rId56"/>
    <p:sldId id="441" r:id="rId57"/>
    <p:sldId id="442" r:id="rId58"/>
    <p:sldId id="443" r:id="rId59"/>
    <p:sldId id="444" r:id="rId60"/>
    <p:sldId id="445" r:id="rId61"/>
    <p:sldId id="446" r:id="rId62"/>
    <p:sldId id="447" r:id="rId63"/>
    <p:sldId id="448" r:id="rId64"/>
    <p:sldId id="449" r:id="rId65"/>
    <p:sldId id="450" r:id="rId66"/>
    <p:sldId id="416" r:id="rId67"/>
    <p:sldId id="417" r:id="rId68"/>
    <p:sldId id="418" r:id="rId69"/>
    <p:sldId id="419" r:id="rId70"/>
    <p:sldId id="420" r:id="rId71"/>
    <p:sldId id="421" r:id="rId72"/>
    <p:sldId id="422" r:id="rId73"/>
    <p:sldId id="423" r:id="rId74"/>
    <p:sldId id="424" r:id="rId75"/>
    <p:sldId id="425" r:id="rId76"/>
    <p:sldId id="426" r:id="rId77"/>
    <p:sldId id="427" r:id="rId78"/>
    <p:sldId id="428" r:id="rId79"/>
    <p:sldId id="429" r:id="rId80"/>
    <p:sldId id="433" r:id="rId81"/>
    <p:sldId id="432" r:id="rId82"/>
    <p:sldId id="434" r:id="rId83"/>
    <p:sldId id="435" r:id="rId84"/>
    <p:sldId id="454" r:id="rId85"/>
    <p:sldId id="455" r:id="rId86"/>
    <p:sldId id="406" r:id="rId87"/>
    <p:sldId id="407" r:id="rId88"/>
    <p:sldId id="408" r:id="rId89"/>
    <p:sldId id="409" r:id="rId90"/>
    <p:sldId id="453" r:id="rId91"/>
  </p:sldIdLst>
  <p:sldSz cx="12192000" cy="6858000"/>
  <p:notesSz cx="6858000" cy="9144000"/>
  <p:embeddedFontLst>
    <p:embeddedFont>
      <p:font typeface="Calibri Light" panose="020F0302020204030204" pitchFamily="34" charset="0"/>
      <p:regular r:id="rId93"/>
      <p:italic r:id="rId94"/>
    </p:embeddedFont>
    <p:embeddedFont>
      <p:font typeface="IBM Plex Sans" panose="020B0503050203000203" pitchFamily="34" charset="0"/>
      <p:regular r:id="rId95"/>
      <p:bold r:id="rId96"/>
      <p:italic r:id="rId97"/>
      <p:boldItalic r:id="rId98"/>
    </p:embeddedFont>
    <p:embeddedFont>
      <p:font typeface="Cambria Math" panose="02040503050406030204" pitchFamily="18" charset="0"/>
      <p:regular r:id="rId99"/>
    </p:embeddedFont>
    <p:embeddedFont>
      <p:font typeface="ＭＳ Ｐゴシック" panose="020B0600070205080204" pitchFamily="34" charset="-128"/>
      <p:regular r:id="rId100"/>
    </p:embeddedFon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IBM Plex Sans Light" panose="020B0403050203000203" pitchFamily="34" charset="0"/>
      <p:regular r:id="rId105"/>
    </p:embeddedFont>
    <p:embeddedFont>
      <p:font typeface="IBM Plex Sans Text" panose="020B0503050203000203" pitchFamily="34" charset="0"/>
      <p:regular r:id="rId106"/>
      <p:italic r:id="rId107"/>
    </p:embeddedFont>
    <p:embeddedFont>
      <p:font typeface="ＭＳ Ｐゴシック" panose="020B0600070205080204" pitchFamily="34" charset="-128"/>
      <p:regular r:id="rId10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07" Type="http://schemas.openxmlformats.org/officeDocument/2006/relationships/font" Target="fonts/font15.fntdata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slide" Target="slides/slide77.xml"/><Relationship Id="rId102" Type="http://schemas.openxmlformats.org/officeDocument/2006/relationships/font" Target="fonts/font10.fntdata"/><Relationship Id="rId11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90" Type="http://schemas.openxmlformats.org/officeDocument/2006/relationships/slide" Target="slides/slide80.xml"/><Relationship Id="rId95" Type="http://schemas.openxmlformats.org/officeDocument/2006/relationships/font" Target="fonts/font3.fntdata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103" Type="http://schemas.openxmlformats.org/officeDocument/2006/relationships/font" Target="fonts/font11.fntdata"/><Relationship Id="rId108" Type="http://schemas.openxmlformats.org/officeDocument/2006/relationships/presProps" Target="pres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slide" Target="slides/slide81.xml"/><Relationship Id="rId96" Type="http://schemas.openxmlformats.org/officeDocument/2006/relationships/font" Target="fonts/font4.fnt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6" Type="http://schemas.openxmlformats.org/officeDocument/2006/relationships/font" Target="fonts/font14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viewProps" Target="viewProps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FAD7E-0CF5-4A3A-97FD-0D79A12359CA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97396-4172-477B-976E-1000BACFC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38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#2 motivated by individual fairness, want to respect an individual’s feature values as much as possible especially in testing</a:t>
            </a:r>
          </a:p>
          <a:p>
            <a:r>
              <a:rPr lang="en-US" dirty="0"/>
              <a:t>#1, #2 conflict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8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pitchFamily="-10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>
              <a:solidFill>
                <a:srgbClr val="000000"/>
              </a:solidFill>
              <a:latin typeface="Arial" charset="0"/>
              <a:ea typeface="ＭＳ Ｐゴシック" pitchFamily="-10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836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81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4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8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34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52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58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0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085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8913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9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68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4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00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5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2330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83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019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42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24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7533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92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3105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25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70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4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66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50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06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7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7255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18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9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49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76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22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83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97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25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7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5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9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1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2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166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76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601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32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77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29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28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755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31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6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130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1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72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15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0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696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342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51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68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566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7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64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5876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90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65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43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4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64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96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32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94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83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20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16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28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60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53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97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933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1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76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321" y="1905000"/>
            <a:ext cx="4801850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321" y="2743201"/>
            <a:ext cx="4801850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3319" y="1905000"/>
            <a:ext cx="4801850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3319" y="2743200"/>
            <a:ext cx="4801850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0B1EE-38CE-449B-BA94-4CA5610791C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4206453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C9C6F-5397-47FF-A250-0FD8CA5541F3}" type="datetimeFigureOut">
              <a:rPr lang="en-US" smtClean="0"/>
              <a:pPr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A253E-5AFB-4492-AFE5-AAF20D837B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18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5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22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46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04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30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26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02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55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371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45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6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79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4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1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37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90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93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44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39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8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23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931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58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03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705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73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79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6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5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74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8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6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61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3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06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67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40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117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96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4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11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85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507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02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95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08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19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03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95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79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99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46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3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69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72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928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45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55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9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35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425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8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1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10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95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12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83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37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5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97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95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3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7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81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429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834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1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5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48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10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1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9644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7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499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42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6000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68879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5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14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19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91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7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23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751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85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24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2769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11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0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53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135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03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15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51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56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46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44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49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12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9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7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30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15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97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33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91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597958" y="1082146"/>
            <a:ext cx="10251282" cy="1766094"/>
          </a:xfrm>
        </p:spPr>
        <p:txBody>
          <a:bodyPr wrap="square" lIns="0" tIns="0" rIns="0" bIns="0" anchor="b"/>
          <a:lstStyle>
            <a:lvl1pPr>
              <a:lnSpc>
                <a:spcPct val="95000"/>
              </a:lnSpc>
              <a:defRPr sz="4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US" alt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97959" y="3884203"/>
            <a:ext cx="6400271" cy="832115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buFont typeface="Wingdings" panose="05000000000000000000" pitchFamily="2" charset="2"/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US" alt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1600200"/>
            <a:ext cx="7823200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959" y="231493"/>
            <a:ext cx="8314548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b="1" dirty="0">
                <a:solidFill>
                  <a:srgbClr val="FFFFFF"/>
                </a:solidFill>
              </a:rPr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2637662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678" y="358452"/>
            <a:ext cx="10097823" cy="59663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053" y="1357313"/>
            <a:ext cx="11019722" cy="5010831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1422" y="6537443"/>
            <a:ext cx="4445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833" b="0">
                <a:ln>
                  <a:noFill/>
                </a:ln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</a:lstStyle>
          <a:p>
            <a:fld id="{D6E202FB-E22D-44E5-88EE-134B92CD8D3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black">
          <a:xfrm>
            <a:off x="4462678" y="6510176"/>
            <a:ext cx="3266646" cy="1973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8501" tIns="34251" rIns="68501" bIns="34251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33" b="0" dirty="0" smtClean="0">
                <a:solidFill>
                  <a:srgbClr val="FFFFFF"/>
                </a:solidFill>
                <a:latin typeface="Arial"/>
                <a:ea typeface="MS PGothic" pitchFamily="34" charset="-128"/>
              </a:rPr>
              <a:t>IBM Research AI</a:t>
            </a:r>
            <a:endParaRPr lang="en-US" altLang="en-US" sz="833" b="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6371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678" y="358452"/>
            <a:ext cx="10097823" cy="5966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1422" y="6537443"/>
            <a:ext cx="4445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833" b="0">
                <a:ln>
                  <a:noFill/>
                </a:ln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</a:lstStyle>
          <a:p>
            <a:fld id="{D6E202FB-E22D-44E5-88EE-134B92CD8D3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black">
          <a:xfrm>
            <a:off x="4462678" y="6510176"/>
            <a:ext cx="3266646" cy="1973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8501" tIns="34251" rIns="68501" bIns="34251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33" b="0" dirty="0" smtClean="0">
                <a:solidFill>
                  <a:srgbClr val="FFFFFF"/>
                </a:solidFill>
                <a:latin typeface="Arial"/>
                <a:ea typeface="MS PGothic" pitchFamily="34" charset="-128"/>
              </a:rPr>
              <a:t>IBM Research AI</a:t>
            </a:r>
            <a:endParaRPr lang="en-US" altLang="en-US" sz="833" b="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5447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678" y="358452"/>
            <a:ext cx="10085917" cy="5966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1422" y="6537443"/>
            <a:ext cx="4445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833" b="0">
                <a:ln>
                  <a:noFill/>
                </a:ln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</a:lstStyle>
          <a:p>
            <a:fld id="{D6E202FB-E22D-44E5-88EE-134B92CD8D3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black">
          <a:xfrm>
            <a:off x="4462678" y="6510176"/>
            <a:ext cx="3266646" cy="1973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8501" tIns="34251" rIns="68501" bIns="34251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33" b="0" dirty="0" smtClean="0">
                <a:solidFill>
                  <a:srgbClr val="FFFFFF"/>
                </a:solidFill>
                <a:latin typeface="Arial"/>
                <a:ea typeface="MS PGothic" pitchFamily="34" charset="-128"/>
              </a:rPr>
              <a:t>IBM Research AI</a:t>
            </a:r>
            <a:endParaRPr lang="en-US" altLang="en-US" sz="833" b="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7761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91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1422" y="6537443"/>
            <a:ext cx="4445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833" b="0">
                <a:ln>
                  <a:noFill/>
                </a:ln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</a:lstStyle>
          <a:p>
            <a:fld id="{D6E202FB-E22D-44E5-88EE-134B92CD8D3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black">
          <a:xfrm>
            <a:off x="4462678" y="6510176"/>
            <a:ext cx="3266646" cy="1973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8501" tIns="34251" rIns="68501" bIns="34251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33" b="0" dirty="0" smtClean="0">
                <a:solidFill>
                  <a:srgbClr val="FFFFFF"/>
                </a:solidFill>
                <a:latin typeface="Arial"/>
                <a:ea typeface="MS PGothic" pitchFamily="34" charset="-128"/>
              </a:rPr>
              <a:t>IBM Research AI</a:t>
            </a:r>
            <a:endParaRPr lang="en-US" altLang="en-US" sz="833" b="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2991240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black">
          <a:xfrm>
            <a:off x="4462678" y="6510176"/>
            <a:ext cx="3266646" cy="1973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8501" tIns="34251" rIns="68501" bIns="34251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33" b="0" dirty="0" smtClean="0">
                <a:solidFill>
                  <a:srgbClr val="FFFFFF"/>
                </a:solidFill>
                <a:latin typeface="Arial"/>
                <a:ea typeface="MS PGothic" pitchFamily="34" charset="-128"/>
              </a:rPr>
              <a:t>IBM Research AI</a:t>
            </a:r>
            <a:endParaRPr lang="en-US" altLang="en-US" sz="833" b="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2040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6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7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5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IBM Research AI / November 17, 2017 / 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  <a:prstGeom prst="rect">
            <a:avLst/>
          </a:prstGeo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7679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FE6186-E45C-476E-8AA5-4D9C23497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CE652D7-59D1-4472-ADDB-36F6A5171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D67CBC-2CF8-4CBE-BD7C-784AE209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C41BF3F-93C5-4E34-B764-41813F35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F932B9-2B80-4E7B-A7F9-03C5A169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4588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F4917-EEA9-4C4F-95F7-CF684FFE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A9142E3-FCFD-4331-864A-D0FBD2979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C5FDA76-A956-48B9-89A4-DB486607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0A7B9AF-E3A8-4CDF-BE2D-318DB166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234D6A-67B1-4741-9BDE-75EA75D8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486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F56325-0CD8-4F54-81F2-6FF3C1AB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D96B345-EEBD-4DDF-A96E-07F92BCFF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C58B4F9-6DB2-488C-BA8F-5679DDD7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83A3FE-39E9-476A-A5BD-362461EC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FC088C-4A02-4C29-9939-DFFC6A0C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66993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C285A4-89F4-4AD7-B2A3-38D265EE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75032C-C8BA-43BF-921A-6FF300238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77118E6-EE89-4C37-9A1F-4AB087F7C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916625E-3764-42E4-9A90-8D4E34F2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779FE87-68D7-4C8C-8137-306B5F92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2649D9C-37D6-471C-B47D-163300FE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1796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5CE984-9314-466C-A7B9-DAA1689A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F4440E7-4B03-40D2-89F4-3D6DF4961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6A44C6D-F051-449C-A545-2BBCA0E0B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EAF7C96-4A77-443E-84C5-35D4EC385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62A8159-5AFA-4115-88CF-F773368BA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0AF93DA-24E6-4D5E-8F60-17DAFFE9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A74AB05-A1DB-4A57-BCAB-764355A6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364FD4-1AA8-4EC0-9977-CF79B690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6530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02F2BD-D161-4D5A-BBE0-33D16DA8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C8E058F-6FC5-47B1-A9E8-7FD4FEFE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A2A6B5-A671-4D89-8D84-AD9B615F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52A9FE7-4B10-4717-BFB1-7F2375F8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9569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D02C2E5-74C7-497C-BF49-C81AD8E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F6BBCBE-8C13-4D95-8DD3-C2ABA4F7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701C1A2-DC46-46AB-93C4-7FFB8511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2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9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0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CD676-7EB6-4D8A-A15A-6951FBA8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7D6471-F930-40F6-93EE-127148BC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564C454-86B9-4462-822B-72D0324CF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2376ACD-FFBA-43F2-8771-FB07143B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09F4254-B487-4856-9900-74F37AD9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2A6D150-6437-43D3-963A-72E6BA95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9028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A3A22B-4542-4A3F-8A7C-ACC22E5F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C9B1224-78EF-4C53-8968-D63831FDF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FCC1A21-E88E-4683-A136-F393EC69E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BF3BED3-D454-48BC-B039-4757D7FA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0563C10-8126-405E-9250-CBFCD323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006C82F-DBA0-4E0D-A028-2148AC53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16250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C92292-20DA-4854-8A0B-F53E8B4A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BDF3FFB-A4E7-4BA1-B04A-1B185CBC8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6C16DE-B703-488E-93AB-F9947A81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BDC45E-2DCD-4AE0-B671-B34CD8AA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BBAC7C4-96FE-40BF-AB65-5F4A5288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79889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6269752-AAFF-40E6-830E-1F93DD51D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39AD443-674C-4318-A103-DA26759C7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AADCFB-4E9A-480B-818D-C8457268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08-03-2019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66D002-E699-4026-9F4A-F4CED18A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D37935-C9FE-4C6D-9E7E-95090522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0332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4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78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45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3413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58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8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10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46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0094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3596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74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78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7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060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81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02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02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61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80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842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76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47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8582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05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7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03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946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44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033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37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63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05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29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64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7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80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93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21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42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07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467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085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46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7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678" y="358452"/>
            <a:ext cx="10097823" cy="59663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053" y="1357313"/>
            <a:ext cx="11019722" cy="5010831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1422" y="6537443"/>
            <a:ext cx="444500" cy="142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sz="833" b="0">
                <a:ln>
                  <a:noFill/>
                </a:ln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</a:lstStyle>
          <a:p>
            <a:fld id="{D6E202FB-E22D-44E5-88EE-134B92CD8D3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black">
          <a:xfrm>
            <a:off x="4462678" y="6510176"/>
            <a:ext cx="3266646" cy="1973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8501" tIns="34251" rIns="68501" bIns="34251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33" b="0" dirty="0" smtClean="0">
                <a:solidFill>
                  <a:srgbClr val="FFFFFF"/>
                </a:solidFill>
                <a:latin typeface="Arial"/>
                <a:ea typeface="MS PGothic" pitchFamily="34" charset="-128"/>
              </a:rPr>
              <a:t>IBM Research AI</a:t>
            </a:r>
            <a:endParaRPr lang="en-US" altLang="en-US" sz="833" b="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7394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43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09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2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565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70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97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343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273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55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00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1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98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90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12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7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402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59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67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6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0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22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374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03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48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46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69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67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37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10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9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30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26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62.xml"/><Relationship Id="rId34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66.xml"/><Relationship Id="rId33" Type="http://schemas.openxmlformats.org/officeDocument/2006/relationships/slideLayout" Target="../slideLayouts/slideLayout174.xml"/><Relationship Id="rId38" Type="http://schemas.openxmlformats.org/officeDocument/2006/relationships/theme" Target="../theme/theme5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61.xml"/><Relationship Id="rId29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65.xml"/><Relationship Id="rId32" Type="http://schemas.openxmlformats.org/officeDocument/2006/relationships/slideLayout" Target="../slideLayouts/slideLayout173.xml"/><Relationship Id="rId37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64.xml"/><Relationship Id="rId28" Type="http://schemas.openxmlformats.org/officeDocument/2006/relationships/slideLayout" Target="../slideLayouts/slideLayout169.xml"/><Relationship Id="rId36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51.xml"/><Relationship Id="rId19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63.xml"/><Relationship Id="rId27" Type="http://schemas.openxmlformats.org/officeDocument/2006/relationships/slideLayout" Target="../slideLayouts/slideLayout168.xml"/><Relationship Id="rId30" Type="http://schemas.openxmlformats.org/officeDocument/2006/relationships/slideLayout" Target="../slideLayouts/slideLayout171.xml"/><Relationship Id="rId35" Type="http://schemas.openxmlformats.org/officeDocument/2006/relationships/slideLayout" Target="../slideLayouts/slideLayout1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slideLayout" Target="../slideLayouts/slideLayout191.xml"/><Relationship Id="rId18" Type="http://schemas.openxmlformats.org/officeDocument/2006/relationships/slideLayout" Target="../slideLayouts/slideLayout196.xml"/><Relationship Id="rId26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99.xml"/><Relationship Id="rId34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90.xml"/><Relationship Id="rId17" Type="http://schemas.openxmlformats.org/officeDocument/2006/relationships/slideLayout" Target="../slideLayouts/slideLayout195.xml"/><Relationship Id="rId25" Type="http://schemas.openxmlformats.org/officeDocument/2006/relationships/slideLayout" Target="../slideLayouts/slideLayout203.xml"/><Relationship Id="rId33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180.xml"/><Relationship Id="rId16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198.xml"/><Relationship Id="rId29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24" Type="http://schemas.openxmlformats.org/officeDocument/2006/relationships/slideLayout" Target="../slideLayouts/slideLayout202.xml"/><Relationship Id="rId32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183.xml"/><Relationship Id="rId15" Type="http://schemas.openxmlformats.org/officeDocument/2006/relationships/slideLayout" Target="../slideLayouts/slideLayout193.xml"/><Relationship Id="rId23" Type="http://schemas.openxmlformats.org/officeDocument/2006/relationships/slideLayout" Target="../slideLayouts/slideLayout201.xml"/><Relationship Id="rId28" Type="http://schemas.openxmlformats.org/officeDocument/2006/relationships/slideLayout" Target="../slideLayouts/slideLayout206.xml"/><Relationship Id="rId36" Type="http://schemas.openxmlformats.org/officeDocument/2006/relationships/theme" Target="../theme/theme6.xml"/><Relationship Id="rId10" Type="http://schemas.openxmlformats.org/officeDocument/2006/relationships/slideLayout" Target="../slideLayouts/slideLayout188.xml"/><Relationship Id="rId19" Type="http://schemas.openxmlformats.org/officeDocument/2006/relationships/slideLayout" Target="../slideLayouts/slideLayout197.xml"/><Relationship Id="rId31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slideLayout" Target="../slideLayouts/slideLayout192.xml"/><Relationship Id="rId22" Type="http://schemas.openxmlformats.org/officeDocument/2006/relationships/slideLayout" Target="../slideLayouts/slideLayout200.xml"/><Relationship Id="rId27" Type="http://schemas.openxmlformats.org/officeDocument/2006/relationships/slideLayout" Target="../slideLayouts/slideLayout205.xml"/><Relationship Id="rId30" Type="http://schemas.openxmlformats.org/officeDocument/2006/relationships/slideLayout" Target="../slideLayouts/slideLayout208.xml"/><Relationship Id="rId35" Type="http://schemas.openxmlformats.org/officeDocument/2006/relationships/slideLayout" Target="../slideLayouts/slideLayout21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6.xml"/><Relationship Id="rId18" Type="http://schemas.openxmlformats.org/officeDocument/2006/relationships/slideLayout" Target="../slideLayouts/slideLayout231.xml"/><Relationship Id="rId26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16.xml"/><Relationship Id="rId21" Type="http://schemas.openxmlformats.org/officeDocument/2006/relationships/slideLayout" Target="../slideLayouts/slideLayout234.xml"/><Relationship Id="rId34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30.xml"/><Relationship Id="rId25" Type="http://schemas.openxmlformats.org/officeDocument/2006/relationships/slideLayout" Target="../slideLayouts/slideLayout238.xml"/><Relationship Id="rId3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29.xml"/><Relationship Id="rId20" Type="http://schemas.openxmlformats.org/officeDocument/2006/relationships/slideLayout" Target="../slideLayouts/slideLayout233.xml"/><Relationship Id="rId29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24" Type="http://schemas.openxmlformats.org/officeDocument/2006/relationships/slideLayout" Target="../slideLayouts/slideLayout237.xml"/><Relationship Id="rId32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18.xml"/><Relationship Id="rId15" Type="http://schemas.openxmlformats.org/officeDocument/2006/relationships/slideLayout" Target="../slideLayouts/slideLayout228.xml"/><Relationship Id="rId23" Type="http://schemas.openxmlformats.org/officeDocument/2006/relationships/slideLayout" Target="../slideLayouts/slideLayout236.xml"/><Relationship Id="rId28" Type="http://schemas.openxmlformats.org/officeDocument/2006/relationships/slideLayout" Target="../slideLayouts/slideLayout241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232.xml"/><Relationship Id="rId31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7.xml"/><Relationship Id="rId22" Type="http://schemas.openxmlformats.org/officeDocument/2006/relationships/slideLayout" Target="../slideLayouts/slideLayout235.xml"/><Relationship Id="rId27" Type="http://schemas.openxmlformats.org/officeDocument/2006/relationships/slideLayout" Target="../slideLayouts/slideLayout240.xml"/><Relationship Id="rId30" Type="http://schemas.openxmlformats.org/officeDocument/2006/relationships/slideLayout" Target="../slideLayouts/slideLayout243.xml"/><Relationship Id="rId35" Type="http://schemas.openxmlformats.org/officeDocument/2006/relationships/slideLayout" Target="../slideLayouts/slideLayout24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6.xml"/><Relationship Id="rId13" Type="http://schemas.openxmlformats.org/officeDocument/2006/relationships/slideLayout" Target="../slideLayouts/slideLayout261.xml"/><Relationship Id="rId18" Type="http://schemas.openxmlformats.org/officeDocument/2006/relationships/slideLayout" Target="../slideLayouts/slideLayout266.xml"/><Relationship Id="rId26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51.xml"/><Relationship Id="rId21" Type="http://schemas.openxmlformats.org/officeDocument/2006/relationships/slideLayout" Target="../slideLayouts/slideLayout269.xml"/><Relationship Id="rId34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0.xml"/><Relationship Id="rId17" Type="http://schemas.openxmlformats.org/officeDocument/2006/relationships/slideLayout" Target="../slideLayouts/slideLayout265.xml"/><Relationship Id="rId25" Type="http://schemas.openxmlformats.org/officeDocument/2006/relationships/slideLayout" Target="../slideLayouts/slideLayout273.xml"/><Relationship Id="rId33" Type="http://schemas.openxmlformats.org/officeDocument/2006/relationships/slideLayout" Target="../slideLayouts/slideLayout281.xml"/><Relationship Id="rId2" Type="http://schemas.openxmlformats.org/officeDocument/2006/relationships/slideLayout" Target="../slideLayouts/slideLayout250.xml"/><Relationship Id="rId16" Type="http://schemas.openxmlformats.org/officeDocument/2006/relationships/slideLayout" Target="../slideLayouts/slideLayout264.xml"/><Relationship Id="rId20" Type="http://schemas.openxmlformats.org/officeDocument/2006/relationships/slideLayout" Target="../slideLayouts/slideLayout268.xml"/><Relationship Id="rId29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9.xml"/><Relationship Id="rId24" Type="http://schemas.openxmlformats.org/officeDocument/2006/relationships/slideLayout" Target="../slideLayouts/slideLayout272.xml"/><Relationship Id="rId32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53.xml"/><Relationship Id="rId15" Type="http://schemas.openxmlformats.org/officeDocument/2006/relationships/slideLayout" Target="../slideLayouts/slideLayout263.xml"/><Relationship Id="rId23" Type="http://schemas.openxmlformats.org/officeDocument/2006/relationships/slideLayout" Target="../slideLayouts/slideLayout271.xml"/><Relationship Id="rId28" Type="http://schemas.openxmlformats.org/officeDocument/2006/relationships/slideLayout" Target="../slideLayouts/slideLayout276.xml"/><Relationship Id="rId36" Type="http://schemas.openxmlformats.org/officeDocument/2006/relationships/theme" Target="../theme/theme8.xml"/><Relationship Id="rId10" Type="http://schemas.openxmlformats.org/officeDocument/2006/relationships/slideLayout" Target="../slideLayouts/slideLayout258.xml"/><Relationship Id="rId19" Type="http://schemas.openxmlformats.org/officeDocument/2006/relationships/slideLayout" Target="../slideLayouts/slideLayout267.xml"/><Relationship Id="rId31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7.xml"/><Relationship Id="rId14" Type="http://schemas.openxmlformats.org/officeDocument/2006/relationships/slideLayout" Target="../slideLayouts/slideLayout262.xml"/><Relationship Id="rId22" Type="http://schemas.openxmlformats.org/officeDocument/2006/relationships/slideLayout" Target="../slideLayouts/slideLayout270.xml"/><Relationship Id="rId27" Type="http://schemas.openxmlformats.org/officeDocument/2006/relationships/slideLayout" Target="../slideLayouts/slideLayout275.xml"/><Relationship Id="rId30" Type="http://schemas.openxmlformats.org/officeDocument/2006/relationships/slideLayout" Target="../slideLayouts/slideLayout278.xml"/><Relationship Id="rId35" Type="http://schemas.openxmlformats.org/officeDocument/2006/relationships/slideLayout" Target="../slideLayouts/slideLayout28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3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90.xml"/><Relationship Id="rId2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8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2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7966156-5F71-4DD5-9748-950755CF5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202B78-3FA4-4951-A9C8-D73CE9291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330FE3-BAA4-47AE-9FAD-1CDE6CC97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DA20DD-EB26-40A2-8147-CFE1441A7B13}" type="datetimeFigureOut">
              <a:rPr lang="en-IN" smtClean="0"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08-03-2019</a:t>
            </a:fld>
            <a:endParaRPr lang="en-IN">
              <a:solidFill>
                <a:prstClr val="black">
                  <a:tint val="75000"/>
                </a:prst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9444ED5-6734-4250-B5D4-DA66E4CDF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prstClr val="black">
                  <a:tint val="75000"/>
                </a:prstClr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2DF22C-DF74-4C2B-B06A-A5AAAEA41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9C939F-4857-4A0A-B937-F9C89699BBC4}" type="slidenum">
              <a:rPr lang="en-IN" smtClean="0"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>
              <a:solidFill>
                <a:prstClr val="black">
                  <a:tint val="75000"/>
                </a:prstClr>
              </a:solidFill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152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0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953" r:id="rId3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1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1692AC27-4016-4F10-A8E7-049E48A326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  <p:sldLayoutId id="2147483826" r:id="rId19"/>
    <p:sldLayoutId id="2147483827" r:id="rId20"/>
    <p:sldLayoutId id="2147483828" r:id="rId21"/>
    <p:sldLayoutId id="2147483829" r:id="rId22"/>
    <p:sldLayoutId id="2147483830" r:id="rId23"/>
    <p:sldLayoutId id="2147483831" r:id="rId24"/>
    <p:sldLayoutId id="2147483832" r:id="rId25"/>
    <p:sldLayoutId id="2147483833" r:id="rId26"/>
    <p:sldLayoutId id="2147483834" r:id="rId27"/>
    <p:sldLayoutId id="2147483835" r:id="rId28"/>
    <p:sldLayoutId id="2147483836" r:id="rId29"/>
    <p:sldLayoutId id="2147483837" r:id="rId30"/>
    <p:sldLayoutId id="2147483838" r:id="rId31"/>
    <p:sldLayoutId id="2147483839" r:id="rId32"/>
    <p:sldLayoutId id="2147483840" r:id="rId33"/>
    <p:sldLayoutId id="2147483841" r:id="rId34"/>
    <p:sldLayoutId id="2147483842" r:id="rId35"/>
    <p:sldLayoutId id="2147483843" r:id="rId36"/>
    <p:sldLayoutId id="2147483844" r:id="rId37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4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6" r:id="rId31"/>
    <p:sldLayoutId id="2147483877" r:id="rId32"/>
    <p:sldLayoutId id="2147483878" r:id="rId33"/>
    <p:sldLayoutId id="2147483879" r:id="rId34"/>
    <p:sldLayoutId id="2147483880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  <p:sldLayoutId id="2147483901" r:id="rId20"/>
    <p:sldLayoutId id="2147483902" r:id="rId21"/>
    <p:sldLayoutId id="2147483903" r:id="rId22"/>
    <p:sldLayoutId id="2147483904" r:id="rId23"/>
    <p:sldLayoutId id="2147483905" r:id="rId24"/>
    <p:sldLayoutId id="2147483906" r:id="rId25"/>
    <p:sldLayoutId id="2147483907" r:id="rId26"/>
    <p:sldLayoutId id="2147483908" r:id="rId27"/>
    <p:sldLayoutId id="2147483909" r:id="rId28"/>
    <p:sldLayoutId id="2147483910" r:id="rId29"/>
    <p:sldLayoutId id="2147483911" r:id="rId30"/>
    <p:sldLayoutId id="2147483912" r:id="rId31"/>
    <p:sldLayoutId id="2147483913" r:id="rId32"/>
    <p:sldLayoutId id="2147483914" r:id="rId33"/>
    <p:sldLayoutId id="2147483915" r:id="rId34"/>
    <p:sldLayoutId id="2147483916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  <p:sldLayoutId id="2147483935" r:id="rId18"/>
    <p:sldLayoutId id="2147483936" r:id="rId19"/>
    <p:sldLayoutId id="2147483937" r:id="rId20"/>
    <p:sldLayoutId id="2147483938" r:id="rId21"/>
    <p:sldLayoutId id="2147483939" r:id="rId22"/>
    <p:sldLayoutId id="2147483940" r:id="rId23"/>
    <p:sldLayoutId id="2147483941" r:id="rId24"/>
    <p:sldLayoutId id="2147483942" r:id="rId25"/>
    <p:sldLayoutId id="2147483943" r:id="rId26"/>
    <p:sldLayoutId id="2147483944" r:id="rId27"/>
    <p:sldLayoutId id="2147483945" r:id="rId28"/>
    <p:sldLayoutId id="2147483946" r:id="rId29"/>
    <p:sldLayoutId id="2147483947" r:id="rId30"/>
    <p:sldLayoutId id="2147483948" r:id="rId31"/>
    <p:sldLayoutId id="2147483949" r:id="rId32"/>
    <p:sldLayoutId id="2147483950" r:id="rId33"/>
    <p:sldLayoutId id="2147483951" r:id="rId34"/>
    <p:sldLayoutId id="2147483952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91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678" y="358452"/>
            <a:ext cx="10097823" cy="596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6400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490802" y="6510176"/>
            <a:ext cx="3266646" cy="1973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8501" tIns="34251" rIns="68501" bIns="34251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833" b="0" dirty="0">
                <a:solidFill>
                  <a:srgbClr val="FFFFFF"/>
                </a:solidFill>
                <a:latin typeface="Arial"/>
                <a:ea typeface="MS PGothic" pitchFamily="34" charset="-128"/>
              </a:rPr>
              <a:t>© </a:t>
            </a:r>
            <a:r>
              <a:rPr lang="en-US" altLang="en-US" sz="833" b="0" dirty="0" smtClean="0">
                <a:solidFill>
                  <a:srgbClr val="FFFFFF"/>
                </a:solidFill>
                <a:latin typeface="Arial"/>
                <a:ea typeface="MS PGothic" pitchFamily="34" charset="-128"/>
              </a:rPr>
              <a:t>2019 </a:t>
            </a:r>
            <a:r>
              <a:rPr lang="en-US" altLang="en-US" sz="833" b="0" dirty="0">
                <a:solidFill>
                  <a:srgbClr val="FFFFFF"/>
                </a:solidFill>
                <a:latin typeface="Arial"/>
                <a:ea typeface="MS PGothic" pitchFamily="34" charset="-128"/>
              </a:rPr>
              <a:t>International Business Machines Corporation</a:t>
            </a:r>
          </a:p>
        </p:txBody>
      </p:sp>
    </p:spTree>
    <p:extLst>
      <p:ext uri="{BB962C8B-B14F-4D97-AF65-F5344CB8AC3E}">
        <p14:creationId xmlns:p14="http://schemas.microsoft.com/office/powerpoint/2010/main" val="135809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08871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67" b="0" i="0" kern="1200">
          <a:solidFill>
            <a:schemeClr val="bg1"/>
          </a:solidFill>
          <a:latin typeface="+mj-lt"/>
          <a:ea typeface="ＭＳ Ｐゴシック" pitchFamily="15" charset="-128"/>
          <a:cs typeface="ＭＳ Ｐゴシック" pitchFamily="15" charset="-128"/>
        </a:defRPr>
      </a:lvl1pPr>
      <a:lvl2pPr algn="l" defTabSz="108871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Arial" panose="020B0604020202020204" pitchFamily="34" charset="0"/>
          <a:ea typeface="ＭＳ Ｐゴシック" pitchFamily="15" charset="-128"/>
          <a:cs typeface="ＭＳ Ｐゴシック" pitchFamily="15" charset="-128"/>
        </a:defRPr>
      </a:lvl2pPr>
      <a:lvl3pPr algn="l" defTabSz="108871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Arial" panose="020B0604020202020204" pitchFamily="34" charset="0"/>
          <a:ea typeface="ＭＳ Ｐゴシック" pitchFamily="15" charset="-128"/>
          <a:cs typeface="ＭＳ Ｐゴシック" pitchFamily="15" charset="-128"/>
        </a:defRPr>
      </a:lvl3pPr>
      <a:lvl4pPr algn="l" defTabSz="108871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Arial" panose="020B0604020202020204" pitchFamily="34" charset="0"/>
          <a:ea typeface="ＭＳ Ｐゴシック" pitchFamily="15" charset="-128"/>
          <a:cs typeface="ＭＳ Ｐゴシック" pitchFamily="15" charset="-128"/>
        </a:defRPr>
      </a:lvl4pPr>
      <a:lvl5pPr algn="l" defTabSz="108871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Arial" panose="020B0604020202020204" pitchFamily="34" charset="0"/>
          <a:ea typeface="ＭＳ Ｐゴシック" pitchFamily="15" charset="-128"/>
          <a:cs typeface="ＭＳ Ｐゴシック" pitchFamily="15" charset="-128"/>
        </a:defRPr>
      </a:lvl5pPr>
      <a:lvl6pPr marL="380985" algn="l" defTabSz="1088717" rtl="0" eaLnBrk="1" fontAlgn="base" hangingPunct="1">
        <a:spcBef>
          <a:spcPct val="0"/>
        </a:spcBef>
        <a:spcAft>
          <a:spcPct val="0"/>
        </a:spcAft>
        <a:defRPr sz="3250">
          <a:solidFill>
            <a:srgbClr val="00B3EF"/>
          </a:solidFill>
          <a:latin typeface="Arial" panose="020B0604020202020204" pitchFamily="34" charset="0"/>
        </a:defRPr>
      </a:lvl6pPr>
      <a:lvl7pPr marL="761970" algn="l" defTabSz="1088717" rtl="0" eaLnBrk="1" fontAlgn="base" hangingPunct="1">
        <a:spcBef>
          <a:spcPct val="0"/>
        </a:spcBef>
        <a:spcAft>
          <a:spcPct val="0"/>
        </a:spcAft>
        <a:defRPr sz="3250">
          <a:solidFill>
            <a:srgbClr val="00B3EF"/>
          </a:solidFill>
          <a:latin typeface="Arial" panose="020B0604020202020204" pitchFamily="34" charset="0"/>
        </a:defRPr>
      </a:lvl7pPr>
      <a:lvl8pPr marL="1142954" algn="l" defTabSz="1088717" rtl="0" eaLnBrk="1" fontAlgn="base" hangingPunct="1">
        <a:spcBef>
          <a:spcPct val="0"/>
        </a:spcBef>
        <a:spcAft>
          <a:spcPct val="0"/>
        </a:spcAft>
        <a:defRPr sz="3250">
          <a:solidFill>
            <a:srgbClr val="00B3EF"/>
          </a:solidFill>
          <a:latin typeface="Arial" panose="020B0604020202020204" pitchFamily="34" charset="0"/>
        </a:defRPr>
      </a:lvl8pPr>
      <a:lvl9pPr marL="1523939" algn="l" defTabSz="1088717" rtl="0" eaLnBrk="1" fontAlgn="base" hangingPunct="1">
        <a:spcBef>
          <a:spcPct val="0"/>
        </a:spcBef>
        <a:spcAft>
          <a:spcPct val="0"/>
        </a:spcAft>
        <a:defRPr sz="3250">
          <a:solidFill>
            <a:srgbClr val="00B3EF"/>
          </a:solidFill>
          <a:latin typeface="Arial" panose="020B0604020202020204" pitchFamily="34" charset="0"/>
        </a:defRPr>
      </a:lvl9pPr>
    </p:titleStyle>
    <p:bodyStyle>
      <a:lvl1pPr marL="203721" indent="-203721" algn="l" defTabSz="1088717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defRPr sz="2333" kern="1200">
          <a:solidFill>
            <a:schemeClr val="tx1"/>
          </a:solidFill>
          <a:latin typeface="+mn-lt"/>
          <a:ea typeface="ＭＳ Ｐゴシック" pitchFamily="15" charset="-128"/>
          <a:cs typeface="ＭＳ Ｐゴシック" pitchFamily="15" charset="-128"/>
        </a:defRPr>
      </a:lvl1pPr>
      <a:lvl2pPr marL="682598" indent="-273833" algn="l" defTabSz="1088717" rtl="0" eaLnBrk="1" fontAlgn="base" hangingPunct="1">
        <a:spcBef>
          <a:spcPct val="0"/>
        </a:spcBef>
        <a:spcAft>
          <a:spcPct val="15000"/>
        </a:spcAft>
        <a:buClr>
          <a:schemeClr val="tx1"/>
        </a:buClr>
        <a:buFont typeface="Arial" charset="0"/>
        <a:buChar char="–"/>
        <a:defRPr sz="1833" kern="1200">
          <a:solidFill>
            <a:schemeClr val="tx1"/>
          </a:solidFill>
          <a:latin typeface="+mn-lt"/>
          <a:ea typeface="ＭＳ Ｐゴシック" pitchFamily="15" charset="-128"/>
          <a:cs typeface="+mn-cs"/>
        </a:defRPr>
      </a:lvl2pPr>
      <a:lvl3pPr marL="1222326" indent="-271187" algn="l" defTabSz="1088717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kern="1200">
          <a:solidFill>
            <a:schemeClr val="tx1"/>
          </a:solidFill>
          <a:latin typeface="+mn-lt"/>
          <a:ea typeface="ＭＳ Ｐゴシック" pitchFamily="15" charset="-128"/>
          <a:cs typeface="+mn-cs"/>
        </a:defRPr>
      </a:lvl3pPr>
      <a:lvl4pPr marL="1764700" indent="-271187" algn="l" defTabSz="1088717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kern="1200">
          <a:solidFill>
            <a:schemeClr val="tx1"/>
          </a:solidFill>
          <a:latin typeface="+mn-lt"/>
          <a:ea typeface="ＭＳ Ｐゴシック" pitchFamily="15" charset="-128"/>
          <a:cs typeface="+mn-cs"/>
        </a:defRPr>
      </a:lvl4pPr>
      <a:lvl5pPr marL="2309720" indent="-272510" algn="l" defTabSz="1088717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kern="1200">
          <a:solidFill>
            <a:schemeClr val="tx1"/>
          </a:solidFill>
          <a:latin typeface="+mn-lt"/>
          <a:ea typeface="ＭＳ Ｐゴシック" pitchFamily="15" charset="-128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8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8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8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8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jpeg"/><Relationship Id="rId17" Type="http://schemas.openxmlformats.org/officeDocument/2006/relationships/image" Target="../media/image60.jpeg"/><Relationship Id="rId2" Type="http://schemas.openxmlformats.org/officeDocument/2006/relationships/image" Target="../media/image45.jpeg"/><Relationship Id="rId16" Type="http://schemas.openxmlformats.org/officeDocument/2006/relationships/image" Target="../media/image59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5" Type="http://schemas.openxmlformats.org/officeDocument/2006/relationships/image" Target="../media/image5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5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4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8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8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9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21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0.xml"/><Relationship Id="rId6" Type="http://schemas.openxmlformats.org/officeDocument/2006/relationships/image" Target="../media/image120.png"/><Relationship Id="rId5" Type="http://schemas.openxmlformats.org/officeDocument/2006/relationships/image" Target="../media/image230.png"/><Relationship Id="rId10" Type="http://schemas.openxmlformats.org/officeDocument/2006/relationships/image" Target="../media/image160.png"/><Relationship Id="rId4" Type="http://schemas.openxmlformats.org/officeDocument/2006/relationships/image" Target="../media/image220.png"/><Relationship Id="rId9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5.xml"/><Relationship Id="rId4" Type="http://schemas.openxmlformats.org/officeDocument/2006/relationships/image" Target="../media/image87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8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90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0.xml"/><Relationship Id="rId6" Type="http://schemas.openxmlformats.org/officeDocument/2006/relationships/image" Target="../media/image350.png"/><Relationship Id="rId11" Type="http://schemas.openxmlformats.org/officeDocument/2006/relationships/image" Target="../media/image40.png"/><Relationship Id="rId5" Type="http://schemas.openxmlformats.org/officeDocument/2006/relationships/image" Target="../media/image340.png"/><Relationship Id="rId10" Type="http://schemas.openxmlformats.org/officeDocument/2006/relationships/image" Target="../media/image91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8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85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8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ASER-UMASS/Themis" TargetMode="External"/><Relationship Id="rId3" Type="http://schemas.openxmlformats.org/officeDocument/2006/relationships/hyperlink" Target="https://github.com/algofairness/fairness-comparison" TargetMode="External"/><Relationship Id="rId7" Type="http://schemas.openxmlformats.org/officeDocument/2006/relationships/hyperlink" Target="https://github.com/columbia/fairtest" TargetMode="External"/><Relationship Id="rId2" Type="http://schemas.openxmlformats.org/officeDocument/2006/relationships/hyperlink" Target="https://github.com/megantosh/fairness_measures_code" TargetMode="External"/><Relationship Id="rId1" Type="http://schemas.openxmlformats.org/officeDocument/2006/relationships/slideLayout" Target="../slideLayouts/slideLayout294.xml"/><Relationship Id="rId6" Type="http://schemas.openxmlformats.org/officeDocument/2006/relationships/hyperlink" Target="https://github.com/dssg/aequitas" TargetMode="External"/><Relationship Id="rId5" Type="http://schemas.openxmlformats.org/officeDocument/2006/relationships/hyperlink" Target="https://github.com/adebayoj/fairml" TargetMode="External"/><Relationship Id="rId4" Type="http://schemas.openxmlformats.org/officeDocument/2006/relationships/hyperlink" Target="https://github.com/cosmicBboy/themis-ml" TargetMode="External"/><Relationship Id="rId9" Type="http://schemas.openxmlformats.org/officeDocument/2006/relationships/hyperlink" Target="https://github.com/pymetrics/audit-ai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8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IBM Research AI / March 8, 2019 / © 2019 IBM Corporation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271708"/>
            <a:ext cx="8685452" cy="5972459"/>
          </a:xfrm>
        </p:spPr>
        <p:txBody>
          <a:bodyPr/>
          <a:lstStyle/>
          <a:p>
            <a:r>
              <a:rPr lang="en-US" dirty="0"/>
              <a:t>Developing Trust in Artificial Intelligence and Machine Learning for High-Stakes </a:t>
            </a:r>
            <a:r>
              <a:rPr lang="en-US" dirty="0" smtClean="0"/>
              <a:t>Applications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Kush R. Varshney</a:t>
            </a:r>
            <a:br>
              <a:rPr lang="en-US" sz="2400" dirty="0" smtClean="0"/>
            </a:br>
            <a:r>
              <a:rPr lang="en-US" sz="2400" dirty="0" smtClean="0"/>
              <a:t>krvarshn@us.ibm.com</a:t>
            </a:r>
            <a:br>
              <a:rPr lang="en-US" sz="2400" dirty="0" smtClean="0"/>
            </a:br>
            <a:r>
              <a:rPr lang="en-US" sz="2400" dirty="0" smtClean="0"/>
              <a:t>@</a:t>
            </a:r>
            <a:r>
              <a:rPr lang="en-US" sz="2400" dirty="0" err="1" smtClean="0"/>
              <a:t>krvarshney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3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9009134" cy="1279144"/>
          </a:xfrm>
        </p:spPr>
        <p:txBody>
          <a:bodyPr/>
          <a:lstStyle/>
          <a:p>
            <a:r>
              <a:rPr lang="en-US" dirty="0" smtClean="0"/>
              <a:t>European Commission’s Definition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629" t="50737" r="7876" b="33452"/>
          <a:stretch/>
        </p:blipFill>
        <p:spPr>
          <a:xfrm>
            <a:off x="339993" y="4126938"/>
            <a:ext cx="11547207" cy="1229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2124" t="11328" r="30841" b="3835"/>
          <a:stretch/>
        </p:blipFill>
        <p:spPr>
          <a:xfrm>
            <a:off x="304799" y="1420033"/>
            <a:ext cx="1871455" cy="241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/>
              <a:t>Maslow’s Hierarchy of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69422" y="1317071"/>
            <a:ext cx="7110806" cy="4683941"/>
            <a:chOff x="3190875" y="1628775"/>
            <a:chExt cx="5810250" cy="36004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75" y="1628775"/>
              <a:ext cx="5810250" cy="36004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3380763" y="2046914"/>
              <a:ext cx="1493241" cy="1115736"/>
            </a:xfrm>
            <a:prstGeom prst="rect">
              <a:avLst/>
            </a:prstGeom>
            <a:solidFill>
              <a:schemeClr val="bg2"/>
            </a:solidFill>
            <a:ln w="762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649210" y="3095538"/>
              <a:ext cx="931179" cy="333462"/>
            </a:xfrm>
            <a:prstGeom prst="rect">
              <a:avLst/>
            </a:prstGeom>
            <a:solidFill>
              <a:schemeClr val="bg2"/>
            </a:solidFill>
            <a:ln w="762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3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/>
              <a:t>Hierarchy of Needs for AI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9618" y="1317071"/>
            <a:ext cx="7110806" cy="4683941"/>
            <a:chOff x="3190875" y="1628775"/>
            <a:chExt cx="5810250" cy="36004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75" y="1628775"/>
              <a:ext cx="5810250" cy="360045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3380763" y="2046914"/>
              <a:ext cx="1493241" cy="1115736"/>
            </a:xfrm>
            <a:prstGeom prst="rect">
              <a:avLst/>
            </a:prstGeom>
            <a:solidFill>
              <a:schemeClr val="bg2"/>
            </a:solidFill>
            <a:ln w="762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649210" y="3095538"/>
              <a:ext cx="931179" cy="333462"/>
            </a:xfrm>
            <a:prstGeom prst="rect">
              <a:avLst/>
            </a:prstGeom>
            <a:solidFill>
              <a:schemeClr val="bg2"/>
            </a:solidFill>
            <a:ln w="762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717873" y="5489067"/>
            <a:ext cx="35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</a:t>
            </a:r>
            <a:r>
              <a:rPr lang="en-US" dirty="0" smtClean="0">
                <a:solidFill>
                  <a:schemeClr val="bg2"/>
                </a:solidFill>
              </a:rPr>
              <a:t>asic </a:t>
            </a:r>
            <a:r>
              <a:rPr lang="en-US" dirty="0" smtClean="0">
                <a:solidFill>
                  <a:schemeClr val="bg2"/>
                </a:solidFill>
              </a:rPr>
              <a:t>accuracy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17873" y="4795664"/>
            <a:ext cx="35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safety and security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7873" y="4153646"/>
            <a:ext cx="35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transparency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5157"/>
            <a:ext cx="12192000" cy="91439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189825"/>
            <a:ext cx="7436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K. R. Varshney, “Trustworthy Machine Learning and Artificial Intelligence,” </a:t>
            </a:r>
            <a:r>
              <a:rPr lang="en-US" i="1" dirty="0" smtClean="0">
                <a:solidFill>
                  <a:srgbClr val="00B050"/>
                </a:solidFill>
              </a:rPr>
              <a:t>ACM XRDS Magazine</a:t>
            </a:r>
            <a:r>
              <a:rPr lang="en-US" dirty="0" smtClean="0">
                <a:solidFill>
                  <a:srgbClr val="00B050"/>
                </a:solidFill>
              </a:rPr>
              <a:t>, Spring 2019.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3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9009134" cy="1279144"/>
          </a:xfrm>
        </p:spPr>
        <p:txBody>
          <a:bodyPr/>
          <a:lstStyle/>
          <a:p>
            <a:r>
              <a:rPr lang="en-US" dirty="0" smtClean="0"/>
              <a:t>Analogy with Processed Food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799" y="1463040"/>
            <a:ext cx="11582401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Unadulterated ingredients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Transparent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Innovative sanitary food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Factory tours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Pure Food and Drug Act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Labels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Tamper-resistant packaging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err="1" smtClean="0"/>
              <a:t>Blockchain</a:t>
            </a:r>
            <a:endParaRPr lang="en-US" sz="2130" dirty="0" smtClean="0"/>
          </a:p>
        </p:txBody>
      </p:sp>
    </p:spTree>
    <p:extLst>
      <p:ext uri="{BB962C8B-B14F-4D97-AF65-F5344CB8AC3E}">
        <p14:creationId xmlns:p14="http://schemas.microsoft.com/office/powerpoint/2010/main" val="42254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9009134" cy="1279144"/>
          </a:xfrm>
        </p:spPr>
        <p:txBody>
          <a:bodyPr/>
          <a:lstStyle/>
          <a:p>
            <a:r>
              <a:rPr lang="en-US" dirty="0" smtClean="0"/>
              <a:t>Analogy with Processed Food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327640"/>
            <a:ext cx="3314700" cy="475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34" y="1327640"/>
            <a:ext cx="3096890" cy="4753035"/>
          </a:xfrm>
          <a:prstGeom prst="rect">
            <a:avLst/>
          </a:prstGeom>
        </p:spPr>
      </p:pic>
      <p:sp>
        <p:nvSpPr>
          <p:cNvPr id="11" name="Chevron 10"/>
          <p:cNvSpPr/>
          <p:nvPr/>
        </p:nvSpPr>
        <p:spPr>
          <a:xfrm>
            <a:off x="3940821" y="2354782"/>
            <a:ext cx="1432291" cy="2597544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177" t="15103" r="28253" b="3481"/>
          <a:stretch/>
        </p:blipFill>
        <p:spPr>
          <a:xfrm>
            <a:off x="8839200" y="1327640"/>
            <a:ext cx="3114190" cy="214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7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9009134" cy="1279144"/>
          </a:xfrm>
        </p:spPr>
        <p:txBody>
          <a:bodyPr/>
          <a:lstStyle/>
          <a:p>
            <a:r>
              <a:rPr lang="en-US" dirty="0" smtClean="0"/>
              <a:t>Trustworthy Machine Learning and AI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799" y="1463040"/>
            <a:ext cx="11582401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Data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Value alignment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Distribution shift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Poisoning and adversarial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Fairness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Interpretability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err="1" smtClean="0"/>
              <a:t>FactSheets</a:t>
            </a:r>
            <a:endParaRPr lang="en-US" sz="213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err="1" smtClean="0"/>
              <a:t>Blockchain</a:t>
            </a:r>
            <a:endParaRPr lang="en-US" sz="213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Regulatory affairs</a:t>
            </a:r>
          </a:p>
        </p:txBody>
      </p:sp>
    </p:spTree>
    <p:extLst>
      <p:ext uri="{BB962C8B-B14F-4D97-AF65-F5344CB8AC3E}">
        <p14:creationId xmlns:p14="http://schemas.microsoft.com/office/powerpoint/2010/main" val="412443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383737"/>
            <a:ext cx="6781876" cy="48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Value Alignment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050" y="2051105"/>
            <a:ext cx="2664978" cy="3610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051105"/>
            <a:ext cx="5752125" cy="36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9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Distribution Shift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549256"/>
              </p:ext>
            </p:extLst>
          </p:nvPr>
        </p:nvGraphicFramePr>
        <p:xfrm>
          <a:off x="304799" y="2062944"/>
          <a:ext cx="11363916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76482"/>
                <a:gridCol w="76874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Covariate shift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of features is different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Prior probability shift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of labels is different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Concept drift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of labels given features is different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Confounding shift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of labels given a variable that influences both features and labels</a:t>
                      </a:r>
                      <a:r>
                        <a:rPr lang="en-US" baseline="0" dirty="0" smtClean="0"/>
                        <a:t> is different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1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Pneumonia patients with a history of asthma predicted to have lower mortality risk than general population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13" t="9133" r="7615" b="29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444619" y="4226767"/>
            <a:ext cx="4917233" cy="1670180"/>
          </a:xfrm>
          <a:prstGeom prst="rect">
            <a:avLst/>
          </a:prstGeom>
          <a:noFill/>
          <a:ln w="76200" cap="rnd" cmpd="sng" algn="ctr">
            <a:solidFill>
              <a:srgbClr val="9ADA3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4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Poisoning and Adversarial Samples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380695"/>
            <a:ext cx="2171363" cy="16264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43" y="1431136"/>
            <a:ext cx="8487157" cy="47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6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Fairness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52722" y="1665827"/>
            <a:ext cx="4176000" cy="403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bg2"/>
                </a:solidFill>
                <a:latin typeface="IBM Plex Sans" panose="020B0503050203000203" pitchFamily="34" charset="0"/>
              </a:rPr>
              <a:t>Discrimination becomes objectionable when it places certain privileged groups at systematic advantage and certain unprivileged groups at systematic disadvantage.</a:t>
            </a:r>
          </a:p>
          <a:p>
            <a:endParaRPr lang="en-US" sz="2133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r>
              <a:rPr lang="en-US" sz="2133" dirty="0">
                <a:solidFill>
                  <a:schemeClr val="bg2"/>
                </a:solidFill>
                <a:latin typeface="IBM Plex Sans" panose="020B0503050203000203" pitchFamily="34" charset="0"/>
              </a:rPr>
              <a:t>Unwanted bias in training data yields unwanted bias in models</a:t>
            </a:r>
          </a:p>
          <a:p>
            <a:r>
              <a:rPr lang="en-US" sz="2133" dirty="0">
                <a:solidFill>
                  <a:schemeClr val="bg2"/>
                </a:solidFill>
                <a:latin typeface="IBM Plex Sans" panose="020B0503050203000203" pitchFamily="34" charset="0"/>
              </a:rPr>
              <a:t>    – Prejudice in labels </a:t>
            </a:r>
          </a:p>
          <a:p>
            <a:r>
              <a:rPr lang="en-US" sz="2133" dirty="0">
                <a:solidFill>
                  <a:schemeClr val="bg2"/>
                </a:solidFill>
                <a:latin typeface="IBM Plex Sans" panose="020B0503050203000203" pitchFamily="34" charset="0"/>
              </a:rPr>
              <a:t>    – Under- or over-sampling</a:t>
            </a:r>
          </a:p>
          <a:p>
            <a:endParaRPr lang="en-US" sz="2133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665827"/>
            <a:ext cx="6913297" cy="46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8" y="268224"/>
            <a:ext cx="11647137" cy="1279144"/>
          </a:xfrm>
        </p:spPr>
        <p:txBody>
          <a:bodyPr/>
          <a:lstStyle/>
          <a:p>
            <a:r>
              <a:rPr lang="en-US" dirty="0" smtClean="0"/>
              <a:t>Interpretability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One explanation does not fit all: There are many ways to explain things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624B11E-FD8C-7C46-B55A-7F9F5B726298}"/>
              </a:ext>
            </a:extLst>
          </p:cNvPr>
          <p:cNvSpPr/>
          <p:nvPr/>
        </p:nvSpPr>
        <p:spPr>
          <a:xfrm>
            <a:off x="316347" y="1558136"/>
            <a:ext cx="11617027" cy="4299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7" b="1" dirty="0">
                <a:solidFill>
                  <a:srgbClr val="C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directly interpretable </a:t>
            </a:r>
            <a:r>
              <a:rPr lang="en-US" sz="1867" b="1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		       </a:t>
            </a:r>
            <a:r>
              <a:rPr lang="en-US" sz="2400" b="1" dirty="0">
                <a:solidFill>
                  <a:srgbClr val="C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vs.</a:t>
            </a:r>
            <a:r>
              <a:rPr lang="en-US" sz="1867" b="1" dirty="0">
                <a:solidFill>
                  <a:srgbClr val="C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 </a:t>
            </a:r>
            <a:r>
              <a:rPr lang="en-US" sz="1867" b="1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			  </a:t>
            </a:r>
            <a:r>
              <a:rPr lang="en-US" sz="1867" b="1" dirty="0">
                <a:solidFill>
                  <a:srgbClr val="C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post hoc interpretation</a:t>
            </a:r>
          </a:p>
          <a:p>
            <a:pPr marL="609585" indent="-609585" defTabSz="121917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en-US" sz="1867" dirty="0">
              <a:solidFill>
                <a:srgbClr val="000000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  <a:p>
            <a:pPr marL="609585" indent="-609585" defTabSz="121917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en-US" sz="1867" dirty="0">
              <a:solidFill>
                <a:srgbClr val="000000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  <a:p>
            <a:pPr marL="609585" indent="-609585" defTabSz="121917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en-US" sz="1867" dirty="0">
              <a:solidFill>
                <a:srgbClr val="000000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000000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  <a:p>
            <a:pPr marL="609585" indent="-609585" defTabSz="121917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en-US" sz="1467" dirty="0">
              <a:solidFill>
                <a:srgbClr val="000000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  <a:p>
            <a:pPr marL="609585" indent="-609585" defTabSz="121917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en-US" sz="1867" dirty="0">
              <a:solidFill>
                <a:srgbClr val="000000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7" b="1" dirty="0">
                <a:solidFill>
                  <a:srgbClr val="D47B11"/>
                </a:solidFill>
                <a:latin typeface="IBM Plex Sans" panose="020B0503050203000203" pitchFamily="34" charset="77"/>
                <a:ea typeface="ＭＳ Ｐゴシック" pitchFamily="34" charset="-128"/>
              </a:rPr>
              <a:t>global (model-level) </a:t>
            </a:r>
            <a:r>
              <a:rPr lang="en-US" sz="1867" b="1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		       	       </a:t>
            </a:r>
            <a:r>
              <a:rPr lang="en-US" sz="2400" b="1" dirty="0">
                <a:solidFill>
                  <a:srgbClr val="D47B11"/>
                </a:solidFill>
                <a:latin typeface="IBM Plex Sans" panose="020B0503050203000203" pitchFamily="34" charset="77"/>
                <a:ea typeface="ＭＳ Ｐゴシック" pitchFamily="34" charset="-128"/>
              </a:rPr>
              <a:t>vs. </a:t>
            </a:r>
            <a:r>
              <a:rPr lang="en-US" sz="1867" b="1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			      </a:t>
            </a:r>
            <a:r>
              <a:rPr lang="en-US" sz="1867" b="1" dirty="0">
                <a:solidFill>
                  <a:srgbClr val="D47B11"/>
                </a:solidFill>
                <a:latin typeface="IBM Plex Sans" panose="020B0503050203000203" pitchFamily="34" charset="77"/>
                <a:ea typeface="ＭＳ Ｐゴシック" pitchFamily="34" charset="-128"/>
              </a:rPr>
              <a:t>local (instance-level)</a:t>
            </a:r>
          </a:p>
          <a:p>
            <a:pPr marL="609585" indent="-609585" defTabSz="121917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2"/>
              <a:defRPr/>
            </a:pPr>
            <a:endParaRPr lang="en-US" sz="1867" dirty="0">
              <a:solidFill>
                <a:srgbClr val="D47B11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  <a:p>
            <a:pPr marL="609585" indent="-609585" defTabSz="121917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2"/>
              <a:defRPr/>
            </a:pPr>
            <a:endParaRPr lang="en-US" sz="1867" dirty="0">
              <a:solidFill>
                <a:srgbClr val="000000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  <a:p>
            <a:pPr marL="609585" indent="-609585" defTabSz="121917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2"/>
              <a:defRPr/>
            </a:pPr>
            <a:endParaRPr lang="en-US" sz="1867" dirty="0">
              <a:solidFill>
                <a:srgbClr val="000000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000000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  <a:p>
            <a:pPr marL="609585" indent="-609585" defTabSz="121917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2"/>
              <a:defRPr/>
            </a:pPr>
            <a:endParaRPr lang="en-US" sz="1867" dirty="0">
              <a:solidFill>
                <a:srgbClr val="000000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7" b="1" dirty="0">
                <a:solidFill>
                  <a:srgbClr val="7030A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static </a:t>
            </a:r>
            <a:r>
              <a:rPr lang="en-US" sz="1867" b="1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			       	        </a:t>
            </a:r>
            <a:r>
              <a:rPr lang="en-US" sz="2400" b="1" dirty="0" smtClean="0">
                <a:solidFill>
                  <a:srgbClr val="7030A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vs.</a:t>
            </a:r>
            <a:r>
              <a:rPr lang="en-US" sz="1867" b="1" dirty="0" smtClean="0">
                <a:solidFill>
                  <a:srgbClr val="7030A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 </a:t>
            </a:r>
            <a:r>
              <a:rPr lang="en-US" sz="1867" b="1" dirty="0" smtClean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	</a:t>
            </a:r>
            <a:r>
              <a:rPr lang="en-US" sz="1867" b="1" dirty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 </a:t>
            </a:r>
            <a:r>
              <a:rPr lang="en-US" sz="1867" b="1" dirty="0" smtClean="0">
                <a:solidFill>
                  <a:srgbClr val="00000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         </a:t>
            </a:r>
            <a:r>
              <a:rPr lang="en-US" sz="1867" b="1" dirty="0" smtClean="0">
                <a:solidFill>
                  <a:srgbClr val="7030A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interactive </a:t>
            </a:r>
            <a:r>
              <a:rPr lang="en-US" sz="1867" b="1" dirty="0">
                <a:solidFill>
                  <a:srgbClr val="7030A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(visual </a:t>
            </a:r>
            <a:r>
              <a:rPr lang="en-US" sz="1867" b="1" dirty="0" smtClean="0">
                <a:solidFill>
                  <a:srgbClr val="7030A0"/>
                </a:solidFill>
                <a:latin typeface="IBM Plex Sans" panose="020B0503050203000203" pitchFamily="34" charset="77"/>
                <a:ea typeface="ＭＳ Ｐゴシック" pitchFamily="34" charset="-128"/>
              </a:rPr>
              <a:t>analytics, conversation)</a:t>
            </a:r>
            <a:endParaRPr lang="en-US" sz="1867" b="1" dirty="0">
              <a:solidFill>
                <a:srgbClr val="7030A0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10E6F59-9FAB-2447-A66F-E5E529050080}"/>
              </a:ext>
            </a:extLst>
          </p:cNvPr>
          <p:cNvSpPr/>
          <p:nvPr/>
        </p:nvSpPr>
        <p:spPr>
          <a:xfrm>
            <a:off x="316347" y="2088025"/>
            <a:ext cx="50653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2"/>
                </a:solidFill>
                <a:latin typeface="IBM Plex Sans" panose="020B0503050203000203" pitchFamily="34" charset="77"/>
                <a:ea typeface="ＭＳ Ｐゴシック" pitchFamily="34" charset="-128"/>
              </a:rPr>
              <a:t>The oldest AI formats, such as decision rule sets, decision trees, and decision tables are simple enough for people to understand. Supervised learning of these models is directly interpretable.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C17622B-D20B-0846-89BC-832404FB16EC}"/>
              </a:ext>
            </a:extLst>
          </p:cNvPr>
          <p:cNvSpPr/>
          <p:nvPr/>
        </p:nvSpPr>
        <p:spPr>
          <a:xfrm>
            <a:off x="6662487" y="2088023"/>
            <a:ext cx="53324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2"/>
                </a:solidFill>
                <a:latin typeface="IBM Plex Sans" panose="020B0503050203000203" pitchFamily="34" charset="0"/>
              </a:rPr>
              <a:t>Start with a black box model and probe into it with a companion model to create interpretations. The black box model continues to provide the actual prediction while interpretation improve human interactions.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8728091-27DF-1A42-8D76-50E8ACD56D0C}"/>
              </a:ext>
            </a:extLst>
          </p:cNvPr>
          <p:cNvSpPr/>
          <p:nvPr/>
        </p:nvSpPr>
        <p:spPr>
          <a:xfrm>
            <a:off x="316348" y="4135575"/>
            <a:ext cx="49545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01976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2"/>
                </a:solidFill>
                <a:latin typeface="IBM Plex Sans" panose="020B0503050203000203" pitchFamily="34" charset="77"/>
                <a:ea typeface="ＭＳ Ｐゴシック" pitchFamily="34" charset="-128"/>
              </a:rPr>
              <a:t>Show the entire predictive model to the user to help them understand it (e.g. a small decision tree, whether obtained directly or in a post hoc manner).</a:t>
            </a:r>
          </a:p>
          <a:p>
            <a:pPr marL="457189" indent="-457189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2"/>
              </a:solidFill>
              <a:latin typeface="IBM Plex Sans" panose="020B0503050203000203" pitchFamily="34" charset="77"/>
              <a:ea typeface="ＭＳ Ｐゴシック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55E6544-5DE5-124B-96AF-22668C723053}"/>
              </a:ext>
            </a:extLst>
          </p:cNvPr>
          <p:cNvSpPr/>
          <p:nvPr/>
        </p:nvSpPr>
        <p:spPr>
          <a:xfrm>
            <a:off x="6662487" y="4135575"/>
            <a:ext cx="53324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2"/>
                </a:solidFill>
                <a:latin typeface="IBM Plex Sans" panose="020B0503050203000203" pitchFamily="34" charset="77"/>
                <a:ea typeface="ＭＳ Ｐゴシック" pitchFamily="34" charset="-128"/>
              </a:rPr>
              <a:t>Only show the explanations associated with individual predictions (i.e. what was it about the features of this particular person that made her loan denied).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chemeClr val="bg2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08D2A6E-1860-C245-8D47-9A3BDF2723D4}"/>
              </a:ext>
            </a:extLst>
          </p:cNvPr>
          <p:cNvSpPr/>
          <p:nvPr/>
        </p:nvSpPr>
        <p:spPr>
          <a:xfrm>
            <a:off x="316347" y="5940849"/>
            <a:ext cx="53732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2"/>
                </a:solidFill>
                <a:latin typeface="IBM Plex Sans" panose="020B0503050203000203" pitchFamily="34" charset="77"/>
                <a:ea typeface="ＭＳ Ｐゴシック" pitchFamily="34" charset="-128"/>
              </a:rPr>
              <a:t>The interpretation is simply presented to the user.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723E271-AEA1-7446-ADEC-42B896B1CFC9}"/>
              </a:ext>
            </a:extLst>
          </p:cNvPr>
          <p:cNvSpPr/>
          <p:nvPr/>
        </p:nvSpPr>
        <p:spPr>
          <a:xfrm>
            <a:off x="6662487" y="5936851"/>
            <a:ext cx="48236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2"/>
                </a:solidFill>
                <a:latin typeface="IBM Plex Sans" panose="020B0503050203000203" pitchFamily="34" charset="77"/>
                <a:ea typeface="ＭＳ Ｐゴシック" pitchFamily="34" charset="-128"/>
              </a:rPr>
              <a:t>The user can interact with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359481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err="1" smtClean="0"/>
              <a:t>FactSheets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149069"/>
            <a:ext cx="8862921" cy="49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842482"/>
            <a:ext cx="10296802" cy="54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Regulatory Affairs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867" t="14041" r="38474" b="3009"/>
          <a:stretch/>
        </p:blipFill>
        <p:spPr>
          <a:xfrm>
            <a:off x="304800" y="1116701"/>
            <a:ext cx="3575840" cy="5270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9945" t="13943" r="38662" b="2989"/>
          <a:stretch/>
        </p:blipFill>
        <p:spPr>
          <a:xfrm>
            <a:off x="4255032" y="1116701"/>
            <a:ext cx="3540817" cy="527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5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Trustworthy machine learning and artificial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b="1" dirty="0" smtClean="0"/>
              <a:t>Epistemic uncertainty and safety</a:t>
            </a:r>
            <a:endParaRPr lang="en-US" sz="213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Fairness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/>
              <a:t>Understanding Unequal Performance of Gender Classification from Face Images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Optimized Pre-Processing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Fairness GAN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AI Fairness 360 </a:t>
            </a:r>
            <a:r>
              <a:rPr lang="en-US" sz="2130" dirty="0" smtClean="0"/>
              <a:t>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Conclusion</a:t>
            </a:r>
            <a:endParaRPr lang="en-US" sz="2130" dirty="0" smtClean="0"/>
          </a:p>
        </p:txBody>
      </p:sp>
    </p:spTree>
    <p:extLst>
      <p:ext uri="{BB962C8B-B14F-4D97-AF65-F5344CB8AC3E}">
        <p14:creationId xmlns:p14="http://schemas.microsoft.com/office/powerpoint/2010/main" val="2687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6"/>
          <a:stretch/>
        </p:blipFill>
        <p:spPr>
          <a:xfrm>
            <a:off x="0" y="0"/>
            <a:ext cx="12192000" cy="6870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934670"/>
            <a:ext cx="7436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K. R. Varshney and H. </a:t>
            </a:r>
            <a:r>
              <a:rPr lang="en-US" dirty="0" err="1" smtClean="0">
                <a:solidFill>
                  <a:srgbClr val="FFFF00"/>
                </a:solidFill>
              </a:rPr>
              <a:t>Alemzadeh</a:t>
            </a:r>
            <a:r>
              <a:rPr lang="en-US" dirty="0" smtClean="0">
                <a:solidFill>
                  <a:srgbClr val="FFFF00"/>
                </a:solidFill>
              </a:rPr>
              <a:t>, “On the Safety of Machine Learning: Cyber-Physical Systems, Decision Sciences, and Data Products,” </a:t>
            </a:r>
            <a:r>
              <a:rPr lang="en-US" i="1" dirty="0" smtClean="0">
                <a:solidFill>
                  <a:srgbClr val="FFFF00"/>
                </a:solidFill>
              </a:rPr>
              <a:t>Big Data</a:t>
            </a:r>
            <a:r>
              <a:rPr lang="en-US" dirty="0" smtClean="0">
                <a:solidFill>
                  <a:srgbClr val="FFFF00"/>
                </a:solidFill>
              </a:rPr>
              <a:t>, vol. 5, no. 3, p. 246–255, Sept. 2017.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80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Safety</a:t>
            </a:r>
            <a:endParaRPr lang="en-US" sz="2400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Commonly used term across engineering disciplines connoting the absence of failures or conditions that render a system dangerous (Ferrell, 2010)</a:t>
            </a:r>
          </a:p>
          <a:p>
            <a:pPr lvl="1"/>
            <a:r>
              <a:rPr lang="en-US" altLang="en-US" dirty="0" smtClean="0"/>
              <a:t>Safe food and water, safe vehicles and roads, safe medical treatments, safe toys, safe neighborhoods, safe industrial plants, …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Each domain has specific design principles and regulations applicable only to it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Few works attempt a precise definition applicable broadly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Definition based on harm, risk, and epistemic uncertainty (</a:t>
            </a:r>
            <a:r>
              <a:rPr lang="en-US" altLang="en-US" dirty="0" err="1" smtClean="0"/>
              <a:t>Möller</a:t>
            </a:r>
            <a:r>
              <a:rPr lang="en-US" altLang="en-US" dirty="0" smtClean="0"/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337859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Harm</a:t>
            </a:r>
            <a:endParaRPr lang="en-US" sz="2400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 system yields an outcome based on its state and the inputs it receives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 outcome event may be desired or undesired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Outcomes have associated costs that can be measured and quantified by society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An undesired outcome is a harm if its cost exceeds some threshold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Unwanted events of small severity are not counted as safety issues</a:t>
            </a:r>
          </a:p>
        </p:txBody>
      </p:sp>
    </p:spTree>
    <p:extLst>
      <p:ext uri="{BB962C8B-B14F-4D97-AF65-F5344CB8AC3E}">
        <p14:creationId xmlns:p14="http://schemas.microsoft.com/office/powerpoint/2010/main" val="2104812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411" t="9167" r="5577" b="3889"/>
          <a:stretch/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743200" y="699797"/>
            <a:ext cx="6354148" cy="363894"/>
          </a:xfrm>
          <a:prstGeom prst="rect">
            <a:avLst/>
          </a:prstGeom>
          <a:noFill/>
          <a:ln w="76200" cap="rnd" cmpd="sng" algn="ctr">
            <a:solidFill>
              <a:srgbClr val="9ADA3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69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Risk</a:t>
            </a:r>
            <a:endParaRPr lang="en-US" sz="2400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We do not know what the outcome will be, but its distribution is known and we can calculate the expectation of its cost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Risk is the expected value of the cost of harm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6010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Epistemic Uncertainty</a:t>
            </a:r>
            <a:endParaRPr lang="en-US" sz="2400" dirty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We still do not know what the outcome will be, but in contrast to risk, its probability distribution is also unknown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Epistemic uncertainty, in contrast to </a:t>
            </a:r>
            <a:r>
              <a:rPr lang="en-US" altLang="en-US" dirty="0" err="1" smtClean="0"/>
              <a:t>aleatoric</a:t>
            </a:r>
            <a:r>
              <a:rPr lang="en-US" altLang="en-US" dirty="0" smtClean="0"/>
              <a:t> uncertainty, results from lack of knowledge that could be obtained in principle, but may be practically intractable to gather</a:t>
            </a:r>
          </a:p>
        </p:txBody>
      </p:sp>
    </p:spTree>
    <p:extLst>
      <p:ext uri="{BB962C8B-B14F-4D97-AF65-F5344CB8AC3E}">
        <p14:creationId xmlns:p14="http://schemas.microsoft.com/office/powerpoint/2010/main" val="2887778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Safety</a:t>
            </a:r>
            <a:endParaRPr lang="en-US" sz="2400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Safety is the reduction or minimization of risk and epistemic uncertainty of harmful events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Costs have to be sufficiently high in some human sense for events to be harmful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Safety involves reducing both the probability of expected harms and the possibility of unexpected harms</a:t>
            </a:r>
          </a:p>
        </p:txBody>
      </p:sp>
    </p:spTree>
    <p:extLst>
      <p:ext uri="{BB962C8B-B14F-4D97-AF65-F5344CB8AC3E}">
        <p14:creationId xmlns:p14="http://schemas.microsoft.com/office/powerpoint/2010/main" val="1806254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Risk Minimization in Statistical Machine Learning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Risk minimization is the basis of statistical machine learning theory and practice</a:t>
                </a:r>
                <a:endParaRPr lang="en-US" altLang="en-US" dirty="0"/>
              </a:p>
              <a:p>
                <a:pPr lvl="1"/>
                <a:r>
                  <a:rPr lang="en-US" altLang="en-US" dirty="0" smtClean="0"/>
                  <a:t>Features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/>
                      <m:t>𝒳</m:t>
                    </m:r>
                  </m:oMath>
                </a14:m>
                <a:r>
                  <a:rPr lang="en-US" altLang="en-US" dirty="0" smtClean="0"/>
                  <a:t> and labels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/>
                      <m:t>𝒴</m:t>
                    </m:r>
                  </m:oMath>
                </a14:m>
                <a:r>
                  <a:rPr lang="en-US" altLang="en-US" dirty="0" smtClean="0"/>
                  <a:t> with probability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Function mapping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/>
                      <m:t>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/>
                      <m:t>𝒳</m:t>
                    </m:r>
                    <m:r>
                      <m:rPr>
                        <m:nor/>
                      </m:rPr>
                      <a:rPr lang="en-US"/>
                      <m:t>→</m:t>
                    </m:r>
                    <m:r>
                      <m:rPr>
                        <m:nor/>
                      </m:rPr>
                      <a:rPr lang="en-US"/>
                      <m:t>𝒴</m:t>
                    </m:r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Loss function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/>
                      <m:t>𝒴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/>
                      <m:t>𝒴</m:t>
                    </m:r>
                    <m:r>
                      <m:rPr>
                        <m:nor/>
                      </m:rPr>
                      <a:rPr lang="en-US"/>
                      <m:t>→</m:t>
                    </m:r>
                    <m:r>
                      <m:rPr>
                        <m:nor/>
                      </m:rPr>
                      <a:rPr lang="en-US"/>
                      <m:t>ℝ</m:t>
                    </m:r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Find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en-US" dirty="0" smtClean="0"/>
                  <a:t> to minimize risk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/>
                          <m:t>𝒳</m:t>
                        </m:r>
                      </m:sub>
                      <m:sup/>
                      <m:e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/>
                              <m:t>𝒴</m:t>
                            </m:r>
                            <m:r>
                              <m:rPr>
                                <m:nor/>
                              </m:rPr>
                              <a:rPr lang="en-US" altLang="en-US" dirty="0"/>
                              <m:t> 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𝑑𝑦𝑑𝑥</m:t>
                            </m:r>
                            <m:r>
                              <m:rPr>
                                <m:nor/>
                              </m:rPr>
                              <a:rPr lang="en-US" altLang="en-US" dirty="0"/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altLang="en-US" dirty="0" smtClean="0"/>
              </a:p>
              <a:p>
                <a:endParaRPr lang="en-US" altLang="en-US" dirty="0" smtClean="0"/>
              </a:p>
              <a:p>
                <a:r>
                  <a:rPr lang="en-US" alt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dirty="0" smtClean="0"/>
                  <a:t> </a:t>
                </a:r>
                <a:r>
                  <a:rPr lang="en-US" altLang="en-US" dirty="0" err="1" smtClean="0"/>
                  <a:t>i.i.d</a:t>
                </a:r>
                <a:r>
                  <a:rPr lang="en-US" altLang="en-US" dirty="0" smtClean="0"/>
                  <a:t>. training samples,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Empirical risk minimization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𝑒𝑚𝑝</m:t>
                        </m:r>
                      </m:sup>
                    </m:sSubSup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box>
                    <m:nary>
                      <m:naryPr>
                        <m:chr m:val="∑"/>
                        <m:limLoc m:val="subSup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en-US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𝑚𝑝</m:t>
                        </m:r>
                      </m:sup>
                    </m:sSubSup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 smtClean="0"/>
                  <a:t>converges to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dirty="0" smtClean="0"/>
                  <a:t> uniformly </a:t>
                </a:r>
                <a:r>
                  <a:rPr lang="en-US" altLang="en-US" dirty="0"/>
                  <a:t>for all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dirty="0" smtClean="0"/>
                  <a:t> goes to infinity (</a:t>
                </a:r>
                <a:r>
                  <a:rPr lang="en-US" altLang="en-US" dirty="0" err="1" smtClean="0"/>
                  <a:t>Glivenko-Cantelli</a:t>
                </a:r>
                <a:r>
                  <a:rPr lang="en-US" altLang="en-US" dirty="0" smtClean="0"/>
                  <a:t>)</a:t>
                </a:r>
              </a:p>
              <a:p>
                <a:endParaRPr lang="en-US" altLang="en-US" dirty="0" smtClean="0"/>
              </a:p>
              <a:p>
                <a:r>
                  <a:rPr lang="en-US" alt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dirty="0" smtClean="0"/>
                  <a:t> is small, minimizing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𝑒𝑚𝑝</m:t>
                        </m:r>
                      </m:sup>
                    </m:sSub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 smtClean="0"/>
                  <a:t>may not yield an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en-US" dirty="0" smtClean="0"/>
                  <a:t> with small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Restrict complexity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ℋ</m:t>
                    </m:r>
                  </m:oMath>
                </a14:m>
                <a:r>
                  <a:rPr lang="en-US" altLang="en-US" dirty="0" smtClean="0"/>
                  <a:t> based on some inductive bias (</a:t>
                </a:r>
                <a:r>
                  <a:rPr lang="en-US" altLang="en-US" dirty="0" err="1" smtClean="0"/>
                  <a:t>Vapnik</a:t>
                </a:r>
                <a:r>
                  <a:rPr lang="en-US" altLang="en-US" dirty="0" smtClean="0"/>
                  <a:t>, 1992)</a:t>
                </a:r>
              </a:p>
            </p:txBody>
          </p:sp>
        </mc:Choice>
        <mc:Fallback xmlns="">
          <p:sp>
            <p:nvSpPr>
              <p:cNvPr id="235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9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Epistemic Uncertainty in Machine Learning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55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Risk minimization has many strengths but does not capture uncertainty</a:t>
                </a:r>
              </a:p>
              <a:p>
                <a:endParaRPr lang="en-US" altLang="en-US" dirty="0"/>
              </a:p>
              <a:p>
                <a:r>
                  <a:rPr lang="en-US" altLang="en-US" dirty="0" smtClean="0"/>
                  <a:t>Not always the case that training samples are drawn from true or desired probability distribution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Model mismatch</a:t>
                </a:r>
              </a:p>
              <a:p>
                <a:pPr lvl="1"/>
                <a:r>
                  <a:rPr lang="en-US" altLang="en-US" dirty="0" smtClean="0"/>
                  <a:t>Captures distribution shift, adversaria</a:t>
                </a:r>
                <a:r>
                  <a:rPr lang="en-US" altLang="en-US" dirty="0" smtClean="0"/>
                  <a:t>l robustness, fairness</a:t>
                </a:r>
                <a:endParaRPr lang="en-US" altLang="en-US" dirty="0" smtClean="0"/>
              </a:p>
              <a:p>
                <a:endParaRPr lang="en-US" altLang="en-US" dirty="0"/>
              </a:p>
              <a:p>
                <a:r>
                  <a:rPr lang="en-US" altLang="en-US" dirty="0" smtClean="0"/>
                  <a:t>Even when drawn from true or desired distribution, training samples may be absent from large parts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𝒳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/>
                      <m:t>𝒴</m:t>
                    </m:r>
                  </m:oMath>
                </a14:m>
                <a:r>
                  <a:rPr lang="en-US" altLang="en-US" dirty="0" smtClean="0"/>
                  <a:t> due to small probability density there</a:t>
                </a:r>
              </a:p>
            </p:txBody>
          </p:sp>
        </mc:Choice>
        <mc:Fallback>
          <p:sp>
            <p:nvSpPr>
              <p:cNvPr id="235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9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656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Epistemic Uncertainty in Machine Learning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Statistical learning theory analysis utilizes laws of large numbers to study the effect of finite training data and the convergence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𝑒𝑚𝑝</m:t>
                        </m:r>
                      </m:sup>
                    </m:sSub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 smtClean="0"/>
                  <a:t>to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en-US" dirty="0" smtClean="0"/>
              </a:p>
              <a:p>
                <a:endParaRPr lang="en-US" altLang="en-US" dirty="0"/>
              </a:p>
              <a:p>
                <a:r>
                  <a:rPr lang="en-US" altLang="en-US" dirty="0" smtClean="0"/>
                  <a:t>In considering safety, should also be cognizant that in deployment, a machine learning system only encounters a finite number of test samples</a:t>
                </a:r>
              </a:p>
              <a:p>
                <a:pPr lvl="1"/>
                <a:r>
                  <a:rPr lang="en-US" altLang="en-US" dirty="0" smtClean="0"/>
                  <a:t>The actual operational risk is an empirical quantity of the test set</a:t>
                </a:r>
              </a:p>
              <a:p>
                <a:pPr lvl="1"/>
                <a:r>
                  <a:rPr lang="en-US" altLang="en-US" dirty="0" smtClean="0"/>
                  <a:t>This operational risk may be much larger than the true risk for small cardinality test sets, even if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en-US" dirty="0" smtClean="0"/>
                  <a:t> is risk-optimal</a:t>
                </a:r>
              </a:p>
              <a:p>
                <a:pPr lvl="1"/>
                <a:r>
                  <a:rPr lang="en-US" altLang="en-US" dirty="0" smtClean="0"/>
                  <a:t>This uncertainty caused by the instantiation of the test set can have large safety implications on individual test samples</a:t>
                </a:r>
                <a:endParaRPr lang="en-US" altLang="en-US" dirty="0"/>
              </a:p>
              <a:p>
                <a:endParaRPr lang="en-US" altLang="en-US" dirty="0" smtClean="0"/>
              </a:p>
            </p:txBody>
          </p:sp>
        </mc:Choice>
        <mc:Fallback xmlns="">
          <p:sp>
            <p:nvSpPr>
              <p:cNvPr id="235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9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756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Loss Functions in Machine Learning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In risk minimization, the domain of the loss function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/>
                      <m:t>𝒴</m:t>
                    </m:r>
                  </m:oMath>
                </a14:m>
                <a:r>
                  <a:rPr lang="en-US" altLang="en-US" dirty="0" smtClean="0"/>
                  <a:t> and the range is an abstract quantity representing prediction error</a:t>
                </a:r>
              </a:p>
              <a:p>
                <a:endParaRPr lang="en-US" altLang="en-US" dirty="0" smtClean="0"/>
              </a:p>
              <a:p>
                <a:r>
                  <a:rPr lang="en-US" altLang="en-US" dirty="0" smtClean="0"/>
                  <a:t>In real-world applications, the value of the loss function may be endowed with some human cost</a:t>
                </a:r>
              </a:p>
              <a:p>
                <a:pPr lvl="1"/>
                <a:r>
                  <a:rPr lang="en-US" altLang="en-US" dirty="0" smtClean="0"/>
                  <a:t>That human cost may imply a loss function that also includes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𝒳</m:t>
                    </m:r>
                  </m:oMath>
                </a14:m>
                <a:r>
                  <a:rPr lang="en-US" altLang="en-US" dirty="0" smtClean="0"/>
                  <a:t> in the domain</a:t>
                </a:r>
              </a:p>
              <a:p>
                <a:endParaRPr lang="en-US" altLang="en-US" dirty="0"/>
              </a:p>
              <a:p>
                <a:r>
                  <a:rPr lang="en-US" altLang="en-US" dirty="0" smtClean="0"/>
                  <a:t>The cost may be severe enough to be harmful and thus a safety issue in some parts of the domain and not in others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2355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9" t="-1095" r="-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115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Value Alignment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dirty="0" smtClean="0"/>
                  <a:t>Obtaining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is non-trivial and context-dependent</a:t>
                </a:r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dirty="0" smtClean="0"/>
                  <a:t>Eliciting the values of society</a:t>
                </a:r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dirty="0" smtClean="0"/>
                  <a:t>Encapsulation of morals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9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876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Application Domains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sp>
        <p:nvSpPr>
          <p:cNvPr id="18" name="Content Placeholder 13"/>
          <p:cNvSpPr txBox="1">
            <a:spLocks/>
          </p:cNvSpPr>
          <p:nvPr/>
        </p:nvSpPr>
        <p:spPr bwMode="auto">
          <a:xfrm>
            <a:off x="838201" y="1905000"/>
            <a:ext cx="5029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63550" indent="-2317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682625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4874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19446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4018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28590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j-lt"/>
              </a:rPr>
              <a:t>Medical diagnosis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j-lt"/>
              </a:rPr>
              <a:t>Prison sentencing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j-lt"/>
              </a:rPr>
              <a:t>Loan </a:t>
            </a:r>
            <a:r>
              <a:rPr lang="en-US" altLang="en-US" dirty="0" smtClean="0">
                <a:solidFill>
                  <a:prstClr val="white"/>
                </a:solidFill>
                <a:latin typeface="+mj-lt"/>
              </a:rPr>
              <a:t>approval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 smtClean="0">
                <a:solidFill>
                  <a:prstClr val="white"/>
                </a:solidFill>
                <a:latin typeface="+mj-lt"/>
              </a:rPr>
              <a:t>(Enterprise AI)</a:t>
            </a:r>
            <a:endParaRPr lang="en-US" altLang="en-US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9" name="Content Placeholder 13"/>
          <p:cNvSpPr txBox="1">
            <a:spLocks/>
          </p:cNvSpPr>
          <p:nvPr/>
        </p:nvSpPr>
        <p:spPr bwMode="auto">
          <a:xfrm>
            <a:off x="6248402" y="1905000"/>
            <a:ext cx="51006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63550" indent="-2317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682625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4874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19446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4018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28590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j-lt"/>
              </a:rPr>
              <a:t>Streaming services deciding on the compression level of video packets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j-lt"/>
              </a:rPr>
              <a:t>Web portals deciding which news story to show on top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j-lt"/>
              </a:rPr>
              <a:t>Phoneme classification within speech transcription </a:t>
            </a:r>
            <a:r>
              <a:rPr lang="en-US" altLang="en-US" dirty="0" smtClean="0">
                <a:solidFill>
                  <a:prstClr val="white"/>
                </a:solidFill>
                <a:latin typeface="+mj-lt"/>
              </a:rPr>
              <a:t>systems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 smtClean="0">
                <a:solidFill>
                  <a:prstClr val="white"/>
                </a:solidFill>
                <a:latin typeface="+mj-lt"/>
              </a:rPr>
              <a:t>(Consumer AI)</a:t>
            </a:r>
            <a:endParaRPr lang="en-US" altLang="en-US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833439" y="1447801"/>
            <a:ext cx="5033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u="sng" dirty="0" smtClean="0">
                <a:solidFill>
                  <a:prstClr val="white"/>
                </a:solidFill>
                <a:latin typeface="+mj-lt"/>
              </a:rPr>
              <a:t>Decision Sciences</a:t>
            </a:r>
            <a:endParaRPr lang="en-US" altLang="en-US" sz="2400" u="sng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6400802" y="1447801"/>
            <a:ext cx="4948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u="sng" dirty="0" smtClean="0">
                <a:solidFill>
                  <a:prstClr val="white"/>
                </a:solidFill>
                <a:latin typeface="+mj-lt"/>
              </a:rPr>
              <a:t>Data Products</a:t>
            </a:r>
            <a:endParaRPr lang="en-US" altLang="en-US" sz="2400" u="sng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51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Application Domains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sp>
        <p:nvSpPr>
          <p:cNvPr id="9" name="Content Placeholder 13"/>
          <p:cNvSpPr txBox="1">
            <a:spLocks/>
          </p:cNvSpPr>
          <p:nvPr/>
        </p:nvSpPr>
        <p:spPr bwMode="auto">
          <a:xfrm>
            <a:off x="838201" y="1905000"/>
            <a:ext cx="5029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63550" indent="-2317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682625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4874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19446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4018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28590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j-lt"/>
              </a:rPr>
              <a:t>High human cost of errors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j-lt"/>
              </a:rPr>
              <a:t>Uncertainty of training set being representative of test set, and few predictions made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j-lt"/>
              </a:rPr>
              <a:t>Safety </a:t>
            </a:r>
            <a:r>
              <a:rPr lang="en-US" altLang="en-US" dirty="0" smtClean="0">
                <a:solidFill>
                  <a:prstClr val="white"/>
                </a:solidFill>
                <a:latin typeface="+mj-lt"/>
              </a:rPr>
              <a:t>and security issues</a:t>
            </a:r>
            <a:endParaRPr lang="en-US" altLang="en-US" dirty="0">
              <a:solidFill>
                <a:prstClr val="white"/>
              </a:solidFill>
              <a:latin typeface="+mj-lt"/>
            </a:endParaRP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j-lt"/>
              </a:rPr>
              <a:t>Consideration of strategies for achieving safety </a:t>
            </a:r>
            <a:r>
              <a:rPr lang="en-US" altLang="en-US" dirty="0" smtClean="0">
                <a:solidFill>
                  <a:prstClr val="white"/>
                </a:solidFill>
                <a:latin typeface="+mj-lt"/>
              </a:rPr>
              <a:t>and security beyond basic accuracy</a:t>
            </a:r>
            <a:endParaRPr lang="en-US" altLang="en-US" dirty="0">
              <a:solidFill>
                <a:prstClr val="white"/>
              </a:solidFill>
              <a:latin typeface="+mj-lt"/>
            </a:endParaRP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endParaRPr lang="en-US" alt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6248400" y="1905000"/>
            <a:ext cx="5543549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63550" indent="-2317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682625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4874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19446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4018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28590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n-lt"/>
              </a:rPr>
              <a:t>Quality of service has low human cost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n-lt"/>
              </a:rPr>
              <a:t>Large training set, large test set, ability to explore the feature space, so little epistemic uncertainty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n-lt"/>
              </a:rPr>
              <a:t>Not safety </a:t>
            </a:r>
            <a:r>
              <a:rPr lang="en-US" altLang="en-US" dirty="0" smtClean="0">
                <a:solidFill>
                  <a:prstClr val="white"/>
                </a:solidFill>
                <a:latin typeface="+mn-lt"/>
              </a:rPr>
              <a:t>and security issues</a:t>
            </a:r>
            <a:endParaRPr lang="en-US" altLang="en-US" dirty="0">
              <a:solidFill>
                <a:prstClr val="white"/>
              </a:solidFill>
              <a:latin typeface="+mn-lt"/>
            </a:endParaRP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>
                <a:solidFill>
                  <a:prstClr val="white"/>
                </a:solidFill>
                <a:latin typeface="+mn-lt"/>
              </a:rPr>
              <a:t>Focus squarely on </a:t>
            </a:r>
            <a:r>
              <a:rPr lang="en-US" altLang="en-US" dirty="0" smtClean="0">
                <a:solidFill>
                  <a:prstClr val="white"/>
                </a:solidFill>
                <a:latin typeface="+mn-lt"/>
              </a:rPr>
              <a:t>basic accuracy</a:t>
            </a:r>
            <a:endParaRPr lang="en-US" altLang="en-US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33439" y="1447801"/>
            <a:ext cx="5033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u="sng" dirty="0" smtClean="0">
                <a:solidFill>
                  <a:prstClr val="white"/>
                </a:solidFill>
                <a:latin typeface="+mj-lt"/>
              </a:rPr>
              <a:t>Decision Sciences</a:t>
            </a:r>
            <a:endParaRPr lang="en-US" altLang="en-US" sz="2400" u="sng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400802" y="1447801"/>
            <a:ext cx="4948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u="sng" dirty="0" smtClean="0">
                <a:solidFill>
                  <a:prstClr val="white"/>
                </a:solidFill>
                <a:latin typeface="+mj-lt"/>
              </a:rPr>
              <a:t>Data Products</a:t>
            </a:r>
            <a:endParaRPr lang="en-US" altLang="en-US" sz="2400" u="sng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342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222" t="11869" r="7990" b="3408"/>
          <a:stretch/>
        </p:blipFill>
        <p:spPr>
          <a:xfrm>
            <a:off x="-9526" y="0"/>
            <a:ext cx="1220152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6167535" y="5701005"/>
            <a:ext cx="4030823" cy="1156996"/>
          </a:xfrm>
          <a:prstGeom prst="rect">
            <a:avLst/>
          </a:prstGeom>
          <a:noFill/>
          <a:ln w="76200" cap="rnd" cmpd="sng" algn="ctr">
            <a:solidFill>
              <a:srgbClr val="9ADA3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82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Application Domains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sp>
        <p:nvSpPr>
          <p:cNvPr id="13" name="Content Placeholder 13"/>
          <p:cNvSpPr txBox="1">
            <a:spLocks/>
          </p:cNvSpPr>
          <p:nvPr/>
        </p:nvSpPr>
        <p:spPr bwMode="auto">
          <a:xfrm>
            <a:off x="838201" y="1905000"/>
            <a:ext cx="5029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63550" indent="-2317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682625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4874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19446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4018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28590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 smtClean="0">
                <a:solidFill>
                  <a:prstClr val="white"/>
                </a:solidFill>
                <a:latin typeface="+mj-lt"/>
              </a:rPr>
              <a:t>Self-driving cars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 smtClean="0">
                <a:solidFill>
                  <a:prstClr val="white"/>
                </a:solidFill>
                <a:latin typeface="+mj-lt"/>
              </a:rPr>
              <a:t>Robotic surgery</a:t>
            </a: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 smtClean="0">
                <a:solidFill>
                  <a:prstClr val="white"/>
                </a:solidFill>
                <a:latin typeface="+mj-lt"/>
              </a:rPr>
              <a:t>Autonomous weapons</a:t>
            </a:r>
            <a:endParaRPr lang="en-US" altLang="en-US" dirty="0">
              <a:solidFill>
                <a:prstClr val="white"/>
              </a:solidFill>
              <a:latin typeface="+mj-lt"/>
            </a:endParaRP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endParaRPr lang="en-US" alt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Content Placeholder 13"/>
          <p:cNvSpPr txBox="1">
            <a:spLocks/>
          </p:cNvSpPr>
          <p:nvPr/>
        </p:nvSpPr>
        <p:spPr bwMode="auto">
          <a:xfrm>
            <a:off x="6248401" y="1905000"/>
            <a:ext cx="5130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463550" indent="-2317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682625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14874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19446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24018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2859088" indent="-173038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 smtClean="0">
                <a:solidFill>
                  <a:prstClr val="white"/>
                </a:solidFill>
                <a:latin typeface="+mj-lt"/>
              </a:rPr>
              <a:t>Humongous state space</a:t>
            </a:r>
            <a:endParaRPr lang="en-US" altLang="en-US" dirty="0">
              <a:solidFill>
                <a:prstClr val="white"/>
              </a:solidFill>
              <a:latin typeface="+mj-lt"/>
            </a:endParaRPr>
          </a:p>
          <a:p>
            <a:pPr eaLnBrk="0" fontAlgn="base" hangingPunct="0">
              <a:spcAft>
                <a:spcPct val="0"/>
              </a:spcAft>
              <a:buClr>
                <a:srgbClr val="56C5FF"/>
              </a:buClr>
            </a:pPr>
            <a:r>
              <a:rPr lang="en-US" altLang="en-US" dirty="0" smtClean="0">
                <a:solidFill>
                  <a:prstClr val="white"/>
                </a:solidFill>
                <a:latin typeface="+mj-lt"/>
              </a:rPr>
              <a:t>Difficult value alignment</a:t>
            </a:r>
            <a:endParaRPr lang="en-US" alt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3259398" y="1443037"/>
            <a:ext cx="5033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u="sng" dirty="0" smtClean="0">
                <a:solidFill>
                  <a:prstClr val="white"/>
                </a:solidFill>
                <a:latin typeface="+mj-lt"/>
              </a:rPr>
              <a:t>Cyber-Physical Systems</a:t>
            </a:r>
            <a:endParaRPr lang="en-US" altLang="en-US" sz="2400" u="sng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8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Trustworthy machine learning and artificial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Epistemic uncertainty and safety</a:t>
            </a:r>
            <a:endParaRPr lang="en-US" sz="213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b="1" dirty="0" smtClean="0"/>
              <a:t>Fairness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b="1" dirty="0"/>
              <a:t>Understanding Unequal Performance of Gender Classification from Face Images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b="1" dirty="0" smtClean="0"/>
              <a:t>Optimized Pre-Processing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b="1" dirty="0" smtClean="0"/>
              <a:t>Fairness GAN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b="1" dirty="0" smtClean="0"/>
              <a:t>AI Fairness 360 </a:t>
            </a:r>
            <a:r>
              <a:rPr lang="en-US" sz="2130" b="1" dirty="0" smtClean="0"/>
              <a:t>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Conclusion</a:t>
            </a:r>
            <a:endParaRPr lang="en-US" sz="2130" dirty="0" smtClean="0"/>
          </a:p>
        </p:txBody>
      </p:sp>
    </p:spTree>
    <p:extLst>
      <p:ext uri="{BB962C8B-B14F-4D97-AF65-F5344CB8AC3E}">
        <p14:creationId xmlns:p14="http://schemas.microsoft.com/office/powerpoint/2010/main" val="1079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96" y="611049"/>
            <a:ext cx="9381811" cy="1030817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77"/>
              </a:rPr>
              <a:t>Unwanted bias and algorithmic fairness</a:t>
            </a:r>
            <a:br>
              <a:rPr lang="en-US" b="1" dirty="0">
                <a:latin typeface="IBM Plex Sans" panose="020B0503050203000203" pitchFamily="34" charset="77"/>
              </a:rPr>
            </a:br>
            <a:r>
              <a:rPr lang="en-US" sz="1867" dirty="0">
                <a:latin typeface="IBM Plex Sans" panose="020B0503050203000203" pitchFamily="34" charset="0"/>
              </a:rPr>
              <a:t>Machine learning, by its very nature, is always a form of statistical discrimination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6" y="1628282"/>
            <a:ext cx="7504713" cy="5028157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7977929" y="1986115"/>
            <a:ext cx="3762869" cy="3946684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Discrimination becomes objectionable when it places certain privileged groups at systematic advantage and certain unprivileged groups at systematic disadvantage</a:t>
            </a:r>
          </a:p>
          <a:p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Illegal in certain contexts </a:t>
            </a:r>
          </a:p>
        </p:txBody>
      </p:sp>
    </p:spTree>
    <p:extLst>
      <p:ext uri="{BB962C8B-B14F-4D97-AF65-F5344CB8AC3E}">
        <p14:creationId xmlns:p14="http://schemas.microsoft.com/office/powerpoint/2010/main" val="2391426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96" y="611049"/>
            <a:ext cx="9381811" cy="1030817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77"/>
              </a:rPr>
              <a:t>Unwanted bias and algorithmic fairness</a:t>
            </a:r>
            <a:br>
              <a:rPr lang="en-US" b="1" dirty="0">
                <a:latin typeface="IBM Plex Sans" panose="020B0503050203000203" pitchFamily="34" charset="77"/>
              </a:rPr>
            </a:br>
            <a:r>
              <a:rPr lang="en-US" sz="1867" dirty="0">
                <a:latin typeface="IBM Plex Sans" panose="020B0503050203000203" pitchFamily="34" charset="0"/>
              </a:rPr>
              <a:t>Machine learning, by its very nature, is always a form of statistical discrimination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6" y="1628282"/>
            <a:ext cx="7504713" cy="5028157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8003097" y="1986115"/>
            <a:ext cx="3737702" cy="3946684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Unwanted bias in training data yields models with unwanted bias that scale out</a:t>
            </a:r>
          </a:p>
          <a:p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Prejudice in labels</a:t>
            </a:r>
          </a:p>
          <a:p>
            <a:r>
              <a:rPr lang="en-US" dirty="0" err="1">
                <a:solidFill>
                  <a:srgbClr val="FFFFFF"/>
                </a:solidFill>
                <a:latin typeface="IBM Plex Sans" panose="020B0503050203000203" pitchFamily="34" charset="0"/>
              </a:rPr>
              <a:t>Undersampling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 or oversampling</a:t>
            </a:r>
          </a:p>
        </p:txBody>
      </p:sp>
    </p:spTree>
    <p:extLst>
      <p:ext uri="{BB962C8B-B14F-4D97-AF65-F5344CB8AC3E}">
        <p14:creationId xmlns:p14="http://schemas.microsoft.com/office/powerpoint/2010/main" val="3019849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44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</a:t>
            </a:r>
            <a:r>
              <a:rPr lang="de-DE" dirty="0" smtClean="0">
                <a:solidFill>
                  <a:srgbClr val="FFFFFF"/>
                </a:solidFill>
              </a:rPr>
              <a:t>February 27,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5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687020"/>
            <a:ext cx="7436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V. </a:t>
            </a:r>
            <a:r>
              <a:rPr lang="en-US" dirty="0" err="1">
                <a:solidFill>
                  <a:srgbClr val="FF0000"/>
                </a:solidFill>
              </a:rPr>
              <a:t>Muthukumar</a:t>
            </a:r>
            <a:r>
              <a:rPr lang="en-US" dirty="0">
                <a:solidFill>
                  <a:srgbClr val="FF0000"/>
                </a:solidFill>
              </a:rPr>
              <a:t>, T. </a:t>
            </a:r>
            <a:r>
              <a:rPr lang="en-US" dirty="0" err="1">
                <a:solidFill>
                  <a:srgbClr val="FF0000"/>
                </a:solidFill>
              </a:rPr>
              <a:t>Pedapati</a:t>
            </a:r>
            <a:r>
              <a:rPr lang="en-US" dirty="0">
                <a:solidFill>
                  <a:srgbClr val="FF0000"/>
                </a:solidFill>
              </a:rPr>
              <a:t>, N. </a:t>
            </a:r>
            <a:r>
              <a:rPr lang="en-US" dirty="0" err="1">
                <a:solidFill>
                  <a:srgbClr val="FF0000"/>
                </a:solidFill>
              </a:rPr>
              <a:t>Ratha</a:t>
            </a:r>
            <a:r>
              <a:rPr lang="en-US" dirty="0">
                <a:solidFill>
                  <a:srgbClr val="FF0000"/>
                </a:solidFill>
              </a:rPr>
              <a:t>, P. </a:t>
            </a:r>
            <a:r>
              <a:rPr lang="en-US" dirty="0" err="1">
                <a:solidFill>
                  <a:srgbClr val="FF0000"/>
                </a:solidFill>
              </a:rPr>
              <a:t>Sattigeri</a:t>
            </a:r>
            <a:r>
              <a:rPr lang="en-US" dirty="0">
                <a:solidFill>
                  <a:srgbClr val="FF0000"/>
                </a:solidFill>
              </a:rPr>
              <a:t>, C.-W. Wu, B. Kingsbury, A. Kumar, S. Thomas, A. </a:t>
            </a:r>
            <a:r>
              <a:rPr lang="en-US" dirty="0" err="1">
                <a:solidFill>
                  <a:srgbClr val="FF0000"/>
                </a:solidFill>
              </a:rPr>
              <a:t>Mojsilović</a:t>
            </a:r>
            <a:r>
              <a:rPr lang="en-US" dirty="0">
                <a:solidFill>
                  <a:srgbClr val="FF0000"/>
                </a:solidFill>
              </a:rPr>
              <a:t>, and K. R. Varshney, “Understanding Unequal Gender Classification Accuracy from Face Images,” arXiv:1812.00099.</a:t>
            </a:r>
          </a:p>
        </p:txBody>
      </p:sp>
    </p:spTree>
    <p:extLst>
      <p:ext uri="{BB962C8B-B14F-4D97-AF65-F5344CB8AC3E}">
        <p14:creationId xmlns:p14="http://schemas.microsoft.com/office/powerpoint/2010/main" val="423888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Recognition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 smtClean="0"/>
              <a:t>Attribute Classification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Different Vision Tasks Dealing with Faces</a:t>
            </a:r>
            <a:br>
              <a:rPr lang="en-US" dirty="0" smtClean="0"/>
            </a:br>
            <a:r>
              <a:rPr lang="en-US" sz="2400" dirty="0" smtClean="0"/>
              <a:t>(these days, the best algorithms for all tasks are based on deep neural networks)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r="816"/>
          <a:stretch/>
        </p:blipFill>
        <p:spPr>
          <a:xfrm>
            <a:off x="215847" y="4721958"/>
            <a:ext cx="2611906" cy="14237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89"/>
          <a:stretch/>
        </p:blipFill>
        <p:spPr>
          <a:xfrm>
            <a:off x="6229937" y="4726301"/>
            <a:ext cx="2780125" cy="1419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1"/>
          <a:stretch/>
        </p:blipFill>
        <p:spPr>
          <a:xfrm>
            <a:off x="9277933" y="4733841"/>
            <a:ext cx="2780127" cy="1411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4232"/>
          <a:stretch/>
        </p:blipFill>
        <p:spPr>
          <a:xfrm>
            <a:off x="3261090" y="4725749"/>
            <a:ext cx="2529866" cy="14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0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8" y="268224"/>
            <a:ext cx="10125835" cy="1279144"/>
          </a:xfrm>
        </p:spPr>
        <p:txBody>
          <a:bodyPr/>
          <a:lstStyle/>
          <a:p>
            <a:r>
              <a:rPr lang="en-US" dirty="0" smtClean="0"/>
              <a:t>Unequal Performance in Gender Classification Task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46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</a:t>
            </a:r>
            <a:r>
              <a:rPr lang="de-DE" dirty="0" smtClean="0">
                <a:solidFill>
                  <a:srgbClr val="FFFFFF"/>
                </a:solidFill>
              </a:rPr>
              <a:t>March 8,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248" t="26903" r="20287" b="18584"/>
          <a:stretch/>
        </p:blipFill>
        <p:spPr>
          <a:xfrm>
            <a:off x="1286632" y="1036685"/>
            <a:ext cx="9289657" cy="4711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6632" y="5747795"/>
            <a:ext cx="928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I. D. </a:t>
            </a:r>
            <a:r>
              <a:rPr lang="en-US" sz="1400" dirty="0" err="1" smtClean="0">
                <a:solidFill>
                  <a:srgbClr val="FFFFFF"/>
                </a:solidFill>
              </a:rPr>
              <a:t>Raji</a:t>
            </a:r>
            <a:r>
              <a:rPr lang="en-US" sz="1400" dirty="0" smtClean="0">
                <a:solidFill>
                  <a:srgbClr val="FFFFFF"/>
                </a:solidFill>
              </a:rPr>
              <a:t> and J. </a:t>
            </a:r>
            <a:r>
              <a:rPr lang="en-US" sz="1400" dirty="0" err="1" smtClean="0">
                <a:solidFill>
                  <a:srgbClr val="FFFFFF"/>
                </a:solidFill>
              </a:rPr>
              <a:t>Buolamwini</a:t>
            </a:r>
            <a:r>
              <a:rPr lang="en-US" sz="1400" dirty="0" smtClean="0">
                <a:solidFill>
                  <a:srgbClr val="FFFFFF"/>
                </a:solidFill>
              </a:rPr>
              <a:t>, “Actionable </a:t>
            </a:r>
            <a:r>
              <a:rPr lang="en-US" sz="1400" dirty="0">
                <a:solidFill>
                  <a:srgbClr val="FFFFFF"/>
                </a:solidFill>
              </a:rPr>
              <a:t>Auditing: Investigating the Impact of Publicly Naming Biased Performance Results of Commercial AI </a:t>
            </a:r>
            <a:r>
              <a:rPr lang="en-US" sz="1400" dirty="0" smtClean="0">
                <a:solidFill>
                  <a:srgbClr val="FFFFFF"/>
                </a:solidFill>
              </a:rPr>
              <a:t>Products,” Proc. AAAI/ACM Conf. </a:t>
            </a:r>
            <a:r>
              <a:rPr lang="en-US" sz="1400" dirty="0" err="1" smtClean="0">
                <a:solidFill>
                  <a:srgbClr val="FFFFFF"/>
                </a:solidFill>
              </a:rPr>
              <a:t>Artif</a:t>
            </a:r>
            <a:r>
              <a:rPr lang="en-US" sz="1400" dirty="0" smtClean="0">
                <a:solidFill>
                  <a:srgbClr val="FFFFFF"/>
                </a:solidFill>
              </a:rPr>
              <a:t>. </a:t>
            </a:r>
            <a:r>
              <a:rPr lang="en-US" sz="1400" dirty="0" err="1" smtClean="0">
                <a:solidFill>
                  <a:srgbClr val="FFFFFF"/>
                </a:solidFill>
              </a:rPr>
              <a:t>Intell</a:t>
            </a:r>
            <a:r>
              <a:rPr lang="en-US" sz="1400" dirty="0" smtClean="0">
                <a:solidFill>
                  <a:srgbClr val="FFFFFF"/>
                </a:solidFill>
              </a:rPr>
              <a:t>. Ethics Society, Jan. 2019.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79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11388192" cy="1279144"/>
          </a:xfrm>
        </p:spPr>
        <p:txBody>
          <a:bodyPr/>
          <a:lstStyle/>
          <a:p>
            <a:r>
              <a:rPr lang="en-US" dirty="0" smtClean="0"/>
              <a:t>But Why?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47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</a:t>
            </a:r>
            <a:r>
              <a:rPr lang="de-DE" dirty="0" smtClean="0">
                <a:solidFill>
                  <a:srgbClr val="FFFFFF"/>
                </a:solidFill>
              </a:rPr>
              <a:t>March 8,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Skin type?</a:t>
            </a:r>
          </a:p>
        </p:txBody>
      </p:sp>
    </p:spTree>
    <p:extLst>
      <p:ext uri="{BB962C8B-B14F-4D97-AF65-F5344CB8AC3E}">
        <p14:creationId xmlns:p14="http://schemas.microsoft.com/office/powerpoint/2010/main" val="197503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11388192" cy="1279144"/>
          </a:xfrm>
        </p:spPr>
        <p:txBody>
          <a:bodyPr/>
          <a:lstStyle/>
          <a:p>
            <a:r>
              <a:rPr lang="en-US" dirty="0" smtClean="0"/>
              <a:t>IBM Watson Face Classification API (August 2018)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48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</a:t>
            </a:r>
            <a:r>
              <a:rPr lang="de-DE" dirty="0" smtClean="0">
                <a:solidFill>
                  <a:srgbClr val="FFFFFF"/>
                </a:solidFill>
              </a:rPr>
              <a:t>March 8,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lassifier: IBM Watson’s face classification API (as of August 2018)*…"/>
          <p:cNvSpPr txBox="1"/>
          <p:nvPr/>
        </p:nvSpPr>
        <p:spPr>
          <a:xfrm>
            <a:off x="250478" y="885343"/>
            <a:ext cx="10150215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>
                <a:solidFill>
                  <a:srgbClr val="FFFFFF"/>
                </a:solidFill>
              </a:rPr>
              <a:t>Test dataset: </a:t>
            </a:r>
            <a:r>
              <a:rPr lang="en-US" dirty="0" smtClean="0">
                <a:solidFill>
                  <a:srgbClr val="FFFFFF"/>
                </a:solidFill>
              </a:rPr>
              <a:t>approximation to </a:t>
            </a:r>
            <a:r>
              <a:rPr dirty="0" smtClean="0">
                <a:solidFill>
                  <a:srgbClr val="FFFFFF"/>
                </a:solidFill>
              </a:rPr>
              <a:t>Pilot Parliaments Benchmark dataset (</a:t>
            </a:r>
            <a:r>
              <a:rPr dirty="0" err="1" smtClean="0">
                <a:solidFill>
                  <a:srgbClr val="FFFFFF"/>
                </a:solidFill>
              </a:rPr>
              <a:t>Buolamwini</a:t>
            </a:r>
            <a:r>
              <a:rPr dirty="0" smtClean="0">
                <a:solidFill>
                  <a:srgbClr val="FFFFFF"/>
                </a:solidFill>
              </a:rPr>
              <a:t> &amp; </a:t>
            </a:r>
            <a:r>
              <a:rPr dirty="0" err="1" smtClean="0">
                <a:solidFill>
                  <a:srgbClr val="FFFFFF"/>
                </a:solidFill>
              </a:rPr>
              <a:t>Gebru</a:t>
            </a:r>
            <a:r>
              <a:rPr dirty="0" smtClean="0">
                <a:solidFill>
                  <a:srgbClr val="FFFFFF"/>
                </a:solidFill>
              </a:rPr>
              <a:t>, 201</a:t>
            </a:r>
            <a:r>
              <a:rPr lang="en-US" dirty="0" smtClean="0">
                <a:solidFill>
                  <a:srgbClr val="FFFFFF"/>
                </a:solidFill>
              </a:rPr>
              <a:t>8</a:t>
            </a:r>
            <a:r>
              <a:rPr dirty="0" smtClean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9" name="Rectangle"/>
          <p:cNvSpPr/>
          <p:nvPr/>
        </p:nvSpPr>
        <p:spPr>
          <a:xfrm>
            <a:off x="4946530" y="3860099"/>
            <a:ext cx="4641732" cy="2351778"/>
          </a:xfrm>
          <a:prstGeom prst="rect">
            <a:avLst/>
          </a:prstGeom>
          <a:solidFill>
            <a:srgbClr val="F2E0D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0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4956282" y="1488365"/>
            <a:ext cx="4631979" cy="2303722"/>
          </a:xfrm>
          <a:prstGeom prst="rect">
            <a:avLst/>
          </a:prstGeom>
          <a:solidFill>
            <a:srgbClr val="F2E0D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0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" name="Rectangle"/>
          <p:cNvSpPr/>
          <p:nvPr/>
        </p:nvSpPr>
        <p:spPr>
          <a:xfrm>
            <a:off x="313681" y="1497246"/>
            <a:ext cx="4584612" cy="2305319"/>
          </a:xfrm>
          <a:prstGeom prst="rect">
            <a:avLst/>
          </a:prstGeom>
          <a:solidFill>
            <a:srgbClr val="4C2816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0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5" name="18.jpg" descr="18.jp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000689" y="2274000"/>
            <a:ext cx="770928" cy="7709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8.jpg" descr="8.jp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2822225" y="2263076"/>
            <a:ext cx="773655" cy="77365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0.jpg" descr="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478" y="2261675"/>
            <a:ext cx="776459" cy="7764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67.jpg" descr="6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3960" y="2248338"/>
            <a:ext cx="822253" cy="8222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9" name="Rectangle"/>
          <p:cNvSpPr/>
          <p:nvPr/>
        </p:nvSpPr>
        <p:spPr>
          <a:xfrm>
            <a:off x="304799" y="3860099"/>
            <a:ext cx="4593493" cy="2351778"/>
          </a:xfrm>
          <a:prstGeom prst="rect">
            <a:avLst/>
          </a:prstGeom>
          <a:solidFill>
            <a:srgbClr val="4C2816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0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0" name="“Dark”* females"/>
          <p:cNvSpPr txBox="1"/>
          <p:nvPr/>
        </p:nvSpPr>
        <p:spPr>
          <a:xfrm>
            <a:off x="311619" y="1505614"/>
            <a:ext cx="147155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dirty="0" smtClean="0"/>
              <a:t>Dark </a:t>
            </a:r>
            <a:r>
              <a:rPr dirty="0"/>
              <a:t>females</a:t>
            </a:r>
          </a:p>
        </p:txBody>
      </p:sp>
      <p:sp>
        <p:nvSpPr>
          <p:cNvPr id="21" name="Error rate ~20%"/>
          <p:cNvSpPr txBox="1"/>
          <p:nvPr/>
        </p:nvSpPr>
        <p:spPr>
          <a:xfrm>
            <a:off x="3075255" y="1501013"/>
            <a:ext cx="183704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Error rate </a:t>
            </a:r>
            <a:r>
              <a:rPr lang="en-US" dirty="0" smtClean="0">
                <a:solidFill>
                  <a:srgbClr val="FFFFFF"/>
                </a:solidFill>
              </a:rPr>
              <a:t>17.5</a:t>
            </a:r>
            <a:r>
              <a:rPr dirty="0" smtClean="0">
                <a:solidFill>
                  <a:srgbClr val="FFFFFF"/>
                </a:solidFill>
              </a:rPr>
              <a:t>%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" name="Female"/>
          <p:cNvSpPr txBox="1"/>
          <p:nvPr/>
        </p:nvSpPr>
        <p:spPr>
          <a:xfrm>
            <a:off x="1755918" y="3015380"/>
            <a:ext cx="506549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Female</a:t>
            </a:r>
          </a:p>
        </p:txBody>
      </p:sp>
      <p:sp>
        <p:nvSpPr>
          <p:cNvPr id="23" name="Male"/>
          <p:cNvSpPr txBox="1"/>
          <p:nvPr/>
        </p:nvSpPr>
        <p:spPr>
          <a:xfrm>
            <a:off x="3075255" y="3008157"/>
            <a:ext cx="355867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FF2600"/>
                </a:solidFill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Male</a:t>
            </a:r>
          </a:p>
        </p:txBody>
      </p:sp>
      <p:sp>
        <p:nvSpPr>
          <p:cNvPr id="24" name="Male"/>
          <p:cNvSpPr txBox="1"/>
          <p:nvPr/>
        </p:nvSpPr>
        <p:spPr>
          <a:xfrm>
            <a:off x="636440" y="3001363"/>
            <a:ext cx="355867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FF2600"/>
                </a:solidFill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Male</a:t>
            </a:r>
          </a:p>
        </p:txBody>
      </p:sp>
      <p:sp>
        <p:nvSpPr>
          <p:cNvPr id="25" name="Female"/>
          <p:cNvSpPr txBox="1"/>
          <p:nvPr/>
        </p:nvSpPr>
        <p:spPr>
          <a:xfrm>
            <a:off x="4132266" y="3015380"/>
            <a:ext cx="506549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Female</a:t>
            </a:r>
          </a:p>
        </p:txBody>
      </p:sp>
      <p:sp>
        <p:nvSpPr>
          <p:cNvPr id="26" name="“Dark”* males"/>
          <p:cNvSpPr txBox="1"/>
          <p:nvPr/>
        </p:nvSpPr>
        <p:spPr>
          <a:xfrm>
            <a:off x="311619" y="3868878"/>
            <a:ext cx="126957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dirty="0" smtClean="0"/>
              <a:t>Dark </a:t>
            </a:r>
            <a:r>
              <a:rPr dirty="0"/>
              <a:t>males</a:t>
            </a:r>
          </a:p>
        </p:txBody>
      </p:sp>
      <p:sp>
        <p:nvSpPr>
          <p:cNvPr id="27" name="“Light”* females"/>
          <p:cNvSpPr txBox="1"/>
          <p:nvPr/>
        </p:nvSpPr>
        <p:spPr>
          <a:xfrm>
            <a:off x="4940660" y="1471868"/>
            <a:ext cx="149399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b="0"/>
            </a:lvl1pPr>
          </a:lstStyle>
          <a:p>
            <a:r>
              <a:rPr dirty="0" smtClean="0">
                <a:solidFill>
                  <a:srgbClr val="000000"/>
                </a:solidFill>
              </a:rPr>
              <a:t>Light </a:t>
            </a:r>
            <a:r>
              <a:rPr dirty="0">
                <a:solidFill>
                  <a:srgbClr val="000000"/>
                </a:solidFill>
              </a:rPr>
              <a:t>females</a:t>
            </a:r>
          </a:p>
        </p:txBody>
      </p:sp>
      <p:sp>
        <p:nvSpPr>
          <p:cNvPr id="28" name="“Light”* males"/>
          <p:cNvSpPr txBox="1"/>
          <p:nvPr/>
        </p:nvSpPr>
        <p:spPr>
          <a:xfrm>
            <a:off x="4940660" y="3843949"/>
            <a:ext cx="12920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b="0"/>
            </a:lvl1pPr>
          </a:lstStyle>
          <a:p>
            <a:r>
              <a:rPr dirty="0" smtClean="0">
                <a:solidFill>
                  <a:srgbClr val="000000"/>
                </a:solidFill>
              </a:rPr>
              <a:t>Light </a:t>
            </a:r>
            <a:r>
              <a:rPr dirty="0">
                <a:solidFill>
                  <a:srgbClr val="000000"/>
                </a:solidFill>
              </a:rPr>
              <a:t>males</a:t>
            </a:r>
          </a:p>
        </p:txBody>
      </p:sp>
      <p:pic>
        <p:nvPicPr>
          <p:cNvPr id="29" name="17.jpg" descr="17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47519" y="2285796"/>
            <a:ext cx="738126" cy="7381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0" name="18.jpg" descr="18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150000" y="2274000"/>
            <a:ext cx="776459" cy="7764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1" name="12.jpg" descr="12.jpg"/>
          <p:cNvPicPr>
            <a:picLocks noChangeAspect="1"/>
          </p:cNvPicPr>
          <p:nvPr/>
        </p:nvPicPr>
        <p:blipFill>
          <a:blip r:embed="rId8">
            <a:extLst/>
          </a:blip>
          <a:srcRect l="643" r="643"/>
          <a:stretch>
            <a:fillRect/>
          </a:stretch>
        </p:blipFill>
        <p:spPr>
          <a:xfrm>
            <a:off x="7389583" y="2295908"/>
            <a:ext cx="738009" cy="7476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2" name="47.jpg" descr="47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531530" y="2274000"/>
            <a:ext cx="771009" cy="7710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3" name="Female"/>
          <p:cNvSpPr txBox="1"/>
          <p:nvPr/>
        </p:nvSpPr>
        <p:spPr>
          <a:xfrm>
            <a:off x="5300921" y="3006443"/>
            <a:ext cx="506549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Female</a:t>
            </a:r>
          </a:p>
        </p:txBody>
      </p:sp>
      <p:sp>
        <p:nvSpPr>
          <p:cNvPr id="34" name="Female"/>
          <p:cNvSpPr txBox="1"/>
          <p:nvPr/>
        </p:nvSpPr>
        <p:spPr>
          <a:xfrm>
            <a:off x="7560248" y="3006774"/>
            <a:ext cx="506549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Female</a:t>
            </a:r>
          </a:p>
        </p:txBody>
      </p:sp>
      <p:sp>
        <p:nvSpPr>
          <p:cNvPr id="35" name="Female"/>
          <p:cNvSpPr txBox="1"/>
          <p:nvPr/>
        </p:nvSpPr>
        <p:spPr>
          <a:xfrm>
            <a:off x="6418089" y="2976519"/>
            <a:ext cx="506549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Female</a:t>
            </a:r>
          </a:p>
        </p:txBody>
      </p:sp>
      <p:sp>
        <p:nvSpPr>
          <p:cNvPr id="36" name="Male"/>
          <p:cNvSpPr txBox="1"/>
          <p:nvPr/>
        </p:nvSpPr>
        <p:spPr>
          <a:xfrm>
            <a:off x="8783237" y="3011772"/>
            <a:ext cx="355867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FF2600"/>
                </a:solidFill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Male</a:t>
            </a:r>
          </a:p>
        </p:txBody>
      </p:sp>
      <p:sp>
        <p:nvSpPr>
          <p:cNvPr id="37" name="Error rate ~2%"/>
          <p:cNvSpPr txBox="1"/>
          <p:nvPr/>
        </p:nvSpPr>
        <p:spPr>
          <a:xfrm>
            <a:off x="7933064" y="1487374"/>
            <a:ext cx="16991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dirty="0">
                <a:solidFill>
                  <a:srgbClr val="000000"/>
                </a:solidFill>
              </a:rPr>
              <a:t>Error rate </a:t>
            </a:r>
            <a:r>
              <a:rPr lang="en-US" dirty="0" smtClean="0">
                <a:solidFill>
                  <a:srgbClr val="000000"/>
                </a:solidFill>
              </a:rPr>
              <a:t>1.5</a:t>
            </a:r>
            <a:r>
              <a:rPr dirty="0" smtClean="0">
                <a:solidFill>
                  <a:srgbClr val="000000"/>
                </a:solidFill>
              </a:rPr>
              <a:t>%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8" name="Error rate ~0.5%"/>
          <p:cNvSpPr txBox="1"/>
          <p:nvPr/>
        </p:nvSpPr>
        <p:spPr>
          <a:xfrm>
            <a:off x="7933063" y="3838184"/>
            <a:ext cx="16991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dirty="0">
                <a:solidFill>
                  <a:srgbClr val="000000"/>
                </a:solidFill>
              </a:rPr>
              <a:t>Error rate </a:t>
            </a:r>
            <a:r>
              <a:rPr dirty="0" smtClean="0">
                <a:solidFill>
                  <a:srgbClr val="000000"/>
                </a:solidFill>
              </a:rPr>
              <a:t>0.5</a:t>
            </a:r>
            <a:r>
              <a:rPr dirty="0">
                <a:solidFill>
                  <a:srgbClr val="000000"/>
                </a:solidFill>
              </a:rPr>
              <a:t>%</a:t>
            </a:r>
          </a:p>
        </p:txBody>
      </p:sp>
      <p:pic>
        <p:nvPicPr>
          <p:cNvPr id="39" name="0.jpg" descr="0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32928" y="4742102"/>
            <a:ext cx="771009" cy="7710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0" name="1.jpg" descr="1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842338" y="4743436"/>
            <a:ext cx="789292" cy="78929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1" name="2.jpg" descr="2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53386" y="4742103"/>
            <a:ext cx="771009" cy="7710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2" name="3.jpg" descr="3.jp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982974" y="4742638"/>
            <a:ext cx="790090" cy="7900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3" name="Error rate ~ 0.5%"/>
          <p:cNvSpPr txBox="1"/>
          <p:nvPr/>
        </p:nvSpPr>
        <p:spPr>
          <a:xfrm>
            <a:off x="3223130" y="3830590"/>
            <a:ext cx="175368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Error </a:t>
            </a:r>
            <a:r>
              <a:rPr dirty="0" smtClean="0"/>
              <a:t>rate 0.</a:t>
            </a:r>
            <a:r>
              <a:rPr lang="en-US" dirty="0" smtClean="0"/>
              <a:t>7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44" name="Male"/>
          <p:cNvSpPr txBox="1"/>
          <p:nvPr/>
        </p:nvSpPr>
        <p:spPr>
          <a:xfrm>
            <a:off x="678814" y="5476339"/>
            <a:ext cx="355867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Male</a:t>
            </a:r>
          </a:p>
        </p:txBody>
      </p:sp>
      <p:sp>
        <p:nvSpPr>
          <p:cNvPr id="45" name="Male"/>
          <p:cNvSpPr txBox="1"/>
          <p:nvPr/>
        </p:nvSpPr>
        <p:spPr>
          <a:xfrm>
            <a:off x="3105538" y="5495957"/>
            <a:ext cx="355867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Male</a:t>
            </a:r>
          </a:p>
        </p:txBody>
      </p:sp>
      <p:sp>
        <p:nvSpPr>
          <p:cNvPr id="46" name="Male"/>
          <p:cNvSpPr txBox="1"/>
          <p:nvPr/>
        </p:nvSpPr>
        <p:spPr>
          <a:xfrm>
            <a:off x="1847972" y="5476339"/>
            <a:ext cx="355867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Male</a:t>
            </a:r>
          </a:p>
        </p:txBody>
      </p:sp>
      <p:sp>
        <p:nvSpPr>
          <p:cNvPr id="47" name="Male"/>
          <p:cNvSpPr txBox="1"/>
          <p:nvPr/>
        </p:nvSpPr>
        <p:spPr>
          <a:xfrm>
            <a:off x="4251743" y="5507454"/>
            <a:ext cx="355867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FFFFFF"/>
                </a:solidFill>
              </a:rPr>
              <a:t>Male</a:t>
            </a:r>
          </a:p>
        </p:txBody>
      </p:sp>
      <p:pic>
        <p:nvPicPr>
          <p:cNvPr id="48" name="0.jpg" descr="0.jp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121135" y="4769502"/>
            <a:ext cx="822253" cy="8222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9" name="1.jpg" descr="1.jp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214636" y="4783717"/>
            <a:ext cx="771009" cy="7710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0" name="2.jpg" descr="2.jp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49350" y="4763147"/>
            <a:ext cx="822253" cy="8222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1" name="3.jpg" descr="3.jp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8575665" y="4791052"/>
            <a:ext cx="771009" cy="7710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5" name="Male"/>
          <p:cNvSpPr txBox="1"/>
          <p:nvPr/>
        </p:nvSpPr>
        <p:spPr>
          <a:xfrm>
            <a:off x="5303000" y="5547052"/>
            <a:ext cx="355867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Male</a:t>
            </a:r>
          </a:p>
        </p:txBody>
      </p:sp>
      <p:sp>
        <p:nvSpPr>
          <p:cNvPr id="56" name="Male"/>
          <p:cNvSpPr txBox="1"/>
          <p:nvPr/>
        </p:nvSpPr>
        <p:spPr>
          <a:xfrm>
            <a:off x="7621002" y="5530669"/>
            <a:ext cx="355867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Male</a:t>
            </a:r>
          </a:p>
        </p:txBody>
      </p:sp>
      <p:sp>
        <p:nvSpPr>
          <p:cNvPr id="57" name="Male"/>
          <p:cNvSpPr txBox="1"/>
          <p:nvPr/>
        </p:nvSpPr>
        <p:spPr>
          <a:xfrm>
            <a:off x="6472158" y="5547052"/>
            <a:ext cx="355867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Male</a:t>
            </a:r>
          </a:p>
        </p:txBody>
      </p:sp>
      <p:sp>
        <p:nvSpPr>
          <p:cNvPr id="58" name="Male"/>
          <p:cNvSpPr txBox="1"/>
          <p:nvPr/>
        </p:nvSpPr>
        <p:spPr>
          <a:xfrm>
            <a:off x="8842396" y="5532474"/>
            <a:ext cx="355867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>
              <a:defRPr sz="1000">
                <a:solidFill>
                  <a:srgbClr val="0433FF"/>
                </a:solidFill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21651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Color Theory-Based Experiments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49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IBM Research AI / March 8, 2019 / © 2019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If unequal performance is because of skin tone, then we should be able to get rid of the inequality by making the neural network invariant to skin tone using color theory</a:t>
            </a:r>
            <a:endParaRPr lang="en-US" sz="213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9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b="1" dirty="0" smtClean="0"/>
              <a:t>Trustworthy machine learning and artificial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Epistemic uncertainty and safety</a:t>
            </a:r>
            <a:endParaRPr lang="en-US" sz="213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Fairness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/>
              <a:t>Understanding Unequal Performance of Gender Classification from Face Images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Optimized Pre-Processing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Fairness GAN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/>
              <a:t>AI Fairness 360 </a:t>
            </a:r>
            <a:r>
              <a:rPr lang="en-US" sz="2130" dirty="0" smtClean="0"/>
              <a:t>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smtClean="0"/>
              <a:t>Conclusion</a:t>
            </a:r>
            <a:endParaRPr lang="en-US" sz="2130" dirty="0" smtClean="0"/>
          </a:p>
        </p:txBody>
      </p:sp>
    </p:spTree>
    <p:extLst>
      <p:ext uri="{BB962C8B-B14F-4D97-AF65-F5344CB8AC3E}">
        <p14:creationId xmlns:p14="http://schemas.microsoft.com/office/powerpoint/2010/main" val="7941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8" y="268224"/>
            <a:ext cx="11501482" cy="1279144"/>
          </a:xfrm>
        </p:spPr>
        <p:txBody>
          <a:bodyPr/>
          <a:lstStyle/>
          <a:p>
            <a:r>
              <a:rPr lang="en-US" dirty="0" smtClean="0"/>
              <a:t>Invariance by Luminance Mode Shift or Optimal Transport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50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IBM Research AI / March 8, 2019 / © 2019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Line"/>
          <p:cNvSpPr/>
          <p:nvPr/>
        </p:nvSpPr>
        <p:spPr>
          <a:xfrm>
            <a:off x="4264864" y="2514687"/>
            <a:ext cx="2731095" cy="1"/>
          </a:xfrm>
          <a:prstGeom prst="lin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" name="Mode normalization: set mode of Y values in image —&gt; constant"/>
          <p:cNvSpPr txBox="1"/>
          <p:nvPr/>
        </p:nvSpPr>
        <p:spPr>
          <a:xfrm>
            <a:off x="4317184" y="1990287"/>
            <a:ext cx="265615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sz="1400" dirty="0" smtClean="0">
                <a:solidFill>
                  <a:srgbClr val="FFFFFF"/>
                </a:solidFill>
              </a:rPr>
              <a:t>set </a:t>
            </a:r>
            <a:r>
              <a:rPr sz="1400" dirty="0">
                <a:solidFill>
                  <a:srgbClr val="FFFFFF"/>
                </a:solidFill>
              </a:rPr>
              <a:t>mode of </a:t>
            </a:r>
            <a:r>
              <a:rPr lang="en-US" sz="1400" dirty="0" smtClean="0">
                <a:solidFill>
                  <a:srgbClr val="FFFFFF"/>
                </a:solidFill>
              </a:rPr>
              <a:t>luminance</a:t>
            </a:r>
            <a:r>
              <a:rPr sz="1400" dirty="0" smtClean="0">
                <a:solidFill>
                  <a:srgbClr val="FFFFFF"/>
                </a:solidFill>
              </a:rPr>
              <a:t> </a:t>
            </a:r>
            <a:r>
              <a:rPr sz="1400" dirty="0">
                <a:solidFill>
                  <a:srgbClr val="FFFFFF"/>
                </a:solidFill>
              </a:rPr>
              <a:t>values in image </a:t>
            </a:r>
            <a:r>
              <a:rPr lang="en-US" sz="1400" dirty="0" smtClean="0">
                <a:solidFill>
                  <a:srgbClr val="FFFFFF"/>
                </a:solidFill>
              </a:rPr>
              <a:t>to a desired value</a:t>
            </a:r>
            <a:endParaRPr sz="1400" dirty="0">
              <a:solidFill>
                <a:srgbClr val="FFFFFF"/>
              </a:solidFill>
            </a:endParaRPr>
          </a:p>
        </p:txBody>
      </p:sp>
      <p:grpSp>
        <p:nvGrpSpPr>
          <p:cNvPr id="11" name="Group"/>
          <p:cNvGrpSpPr/>
          <p:nvPr/>
        </p:nvGrpSpPr>
        <p:grpSpPr>
          <a:xfrm>
            <a:off x="1470051" y="1547368"/>
            <a:ext cx="2585361" cy="1708292"/>
            <a:chOff x="-1" y="-229528"/>
            <a:chExt cx="3650474" cy="2412070"/>
          </a:xfrm>
        </p:grpSpPr>
        <p:sp>
          <p:nvSpPr>
            <p:cNvPr id="12" name="Square"/>
            <p:cNvSpPr/>
            <p:nvPr/>
          </p:nvSpPr>
          <p:spPr>
            <a:xfrm>
              <a:off x="1622479" y="41071"/>
              <a:ext cx="1270001" cy="127000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13" name="Square"/>
            <p:cNvSpPr/>
            <p:nvPr/>
          </p:nvSpPr>
          <p:spPr>
            <a:xfrm>
              <a:off x="1863779" y="307771"/>
              <a:ext cx="1270001" cy="1270001"/>
            </a:xfrm>
            <a:prstGeom prst="rect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14" name="Square"/>
            <p:cNvSpPr/>
            <p:nvPr/>
          </p:nvSpPr>
          <p:spPr>
            <a:xfrm>
              <a:off x="2168579" y="599871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15" name="imgCr"/>
            <p:cNvSpPr txBox="1"/>
            <p:nvPr/>
          </p:nvSpPr>
          <p:spPr>
            <a:xfrm>
              <a:off x="2115391" y="37172"/>
              <a:ext cx="1535082" cy="84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solidFill>
                    <a:srgbClr val="FFFFFF"/>
                  </a:solidFill>
                </a:defRPr>
              </a:lvl1pPr>
            </a:lstStyle>
            <a:p>
              <a:r>
                <a:rPr sz="1400"/>
                <a:t>imgCr</a:t>
              </a:r>
            </a:p>
          </p:txBody>
        </p:sp>
        <p:sp>
          <p:nvSpPr>
            <p:cNvPr id="16" name="imgCb"/>
            <p:cNvSpPr txBox="1"/>
            <p:nvPr/>
          </p:nvSpPr>
          <p:spPr>
            <a:xfrm>
              <a:off x="1842722" y="-229528"/>
              <a:ext cx="1637421" cy="84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solidFill>
                    <a:srgbClr val="FFFFFF"/>
                  </a:solidFill>
                </a:defRPr>
              </a:lvl1pPr>
            </a:lstStyle>
            <a:p>
              <a:r>
                <a:rPr sz="1400"/>
                <a:t>imgCb</a:t>
              </a:r>
            </a:p>
          </p:txBody>
        </p:sp>
        <p:pic>
          <p:nvPicPr>
            <p:cNvPr id="1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17829" y="1153807"/>
              <a:ext cx="57150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15.jpg" descr="15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7793" y="422858"/>
              <a:ext cx="1055498" cy="1055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" name="(modeY = 135)"/>
            <p:cNvSpPr txBox="1"/>
            <p:nvPr/>
          </p:nvSpPr>
          <p:spPr>
            <a:xfrm>
              <a:off x="-1" y="1336541"/>
              <a:ext cx="3466729" cy="84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/>
              </a:lvl1pPr>
            </a:lstStyle>
            <a:p>
              <a:r>
                <a:rPr sz="1400">
                  <a:solidFill>
                    <a:srgbClr val="FFFFFF"/>
                  </a:solidFill>
                </a:rPr>
                <a:t>(modeY = 135)</a:t>
              </a:r>
            </a:p>
          </p:txBody>
        </p:sp>
      </p:grpSp>
      <p:grpSp>
        <p:nvGrpSpPr>
          <p:cNvPr id="20" name="Group"/>
          <p:cNvGrpSpPr/>
          <p:nvPr/>
        </p:nvGrpSpPr>
        <p:grpSpPr>
          <a:xfrm>
            <a:off x="7510165" y="1552918"/>
            <a:ext cx="4029695" cy="1531848"/>
            <a:chOff x="0" y="-229528"/>
            <a:chExt cx="5689841" cy="2162935"/>
          </a:xfrm>
        </p:grpSpPr>
        <p:sp>
          <p:nvSpPr>
            <p:cNvPr id="21" name="Square"/>
            <p:cNvSpPr/>
            <p:nvPr/>
          </p:nvSpPr>
          <p:spPr>
            <a:xfrm>
              <a:off x="0" y="41071"/>
              <a:ext cx="1270000" cy="127000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22" name="Square"/>
            <p:cNvSpPr/>
            <p:nvPr/>
          </p:nvSpPr>
          <p:spPr>
            <a:xfrm>
              <a:off x="241300" y="307771"/>
              <a:ext cx="1270000" cy="1270001"/>
            </a:xfrm>
            <a:prstGeom prst="rect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23" name="imgCr"/>
            <p:cNvSpPr txBox="1"/>
            <p:nvPr/>
          </p:nvSpPr>
          <p:spPr>
            <a:xfrm>
              <a:off x="492913" y="37172"/>
              <a:ext cx="1535082" cy="84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solidFill>
                    <a:srgbClr val="FFFFFF"/>
                  </a:solidFill>
                </a:defRPr>
              </a:lvl1pPr>
            </a:lstStyle>
            <a:p>
              <a:r>
                <a:rPr sz="1400"/>
                <a:t>imgCr</a:t>
              </a:r>
            </a:p>
          </p:txBody>
        </p:sp>
        <p:sp>
          <p:nvSpPr>
            <p:cNvPr id="24" name="imgCb"/>
            <p:cNvSpPr txBox="1"/>
            <p:nvPr/>
          </p:nvSpPr>
          <p:spPr>
            <a:xfrm>
              <a:off x="220244" y="-229528"/>
              <a:ext cx="1637421" cy="84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solidFill>
                    <a:srgbClr val="FFFFFF"/>
                  </a:solidFill>
                </a:defRPr>
              </a:lvl1pPr>
            </a:lstStyle>
            <a:p>
              <a:r>
                <a:rPr sz="1400" dirty="0" err="1"/>
                <a:t>imgCb</a:t>
              </a:r>
              <a:endParaRPr sz="1400" dirty="0"/>
            </a:p>
          </p:txBody>
        </p:sp>
        <p:sp>
          <p:nvSpPr>
            <p:cNvPr id="25" name="Square"/>
            <p:cNvSpPr/>
            <p:nvPr/>
          </p:nvSpPr>
          <p:spPr>
            <a:xfrm>
              <a:off x="840968" y="625271"/>
              <a:ext cx="1270001" cy="1270001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2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987007" y="1158525"/>
              <a:ext cx="97790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15.jpg" descr="15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40157" y="327718"/>
              <a:ext cx="976856" cy="976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" name="(modeY = 150)"/>
            <p:cNvSpPr txBox="1"/>
            <p:nvPr/>
          </p:nvSpPr>
          <p:spPr>
            <a:xfrm>
              <a:off x="2223112" y="1087406"/>
              <a:ext cx="3466729" cy="84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/>
              </a:lvl1pPr>
            </a:lstStyle>
            <a:p>
              <a:r>
                <a:rPr sz="1400">
                  <a:solidFill>
                    <a:srgbClr val="FFFFFF"/>
                  </a:solidFill>
                </a:rPr>
                <a:t>(modeY = 150)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173948" y="3123934"/>
            <a:ext cx="84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Line"/>
          <p:cNvSpPr/>
          <p:nvPr/>
        </p:nvSpPr>
        <p:spPr>
          <a:xfrm flipV="1">
            <a:off x="4264864" y="4464726"/>
            <a:ext cx="2708471" cy="4653"/>
          </a:xfrm>
          <a:prstGeom prst="lin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2" name="Optimally transport Y"/>
          <p:cNvSpPr txBox="1"/>
          <p:nvPr/>
        </p:nvSpPr>
        <p:spPr>
          <a:xfrm>
            <a:off x="4264864" y="3712561"/>
            <a:ext cx="266526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2000" b="0"/>
            </a:lvl1pPr>
          </a:lstStyle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optimal transport of luminance histogram to a histogram of desired skin type</a:t>
            </a:r>
            <a:endParaRPr sz="1400" dirty="0">
              <a:solidFill>
                <a:srgbClr val="FFFFFF"/>
              </a:solidFill>
            </a:endParaRPr>
          </a:p>
        </p:txBody>
      </p:sp>
      <p:grpSp>
        <p:nvGrpSpPr>
          <p:cNvPr id="43" name="Group"/>
          <p:cNvGrpSpPr/>
          <p:nvPr/>
        </p:nvGrpSpPr>
        <p:grpSpPr>
          <a:xfrm>
            <a:off x="1615274" y="3651978"/>
            <a:ext cx="2212505" cy="2490817"/>
            <a:chOff x="0" y="-43763"/>
            <a:chExt cx="3300787" cy="3715993"/>
          </a:xfrm>
        </p:grpSpPr>
        <p:sp>
          <p:nvSpPr>
            <p:cNvPr id="44" name="Square"/>
            <p:cNvSpPr/>
            <p:nvPr/>
          </p:nvSpPr>
          <p:spPr>
            <a:xfrm>
              <a:off x="1484686" y="41071"/>
              <a:ext cx="1270001" cy="127000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45" name="Square"/>
            <p:cNvSpPr/>
            <p:nvPr/>
          </p:nvSpPr>
          <p:spPr>
            <a:xfrm>
              <a:off x="1725986" y="307771"/>
              <a:ext cx="1270001" cy="1270001"/>
            </a:xfrm>
            <a:prstGeom prst="rect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46" name="Square"/>
            <p:cNvSpPr/>
            <p:nvPr/>
          </p:nvSpPr>
          <p:spPr>
            <a:xfrm>
              <a:off x="2030786" y="599871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47" name="imgCr"/>
            <p:cNvSpPr txBox="1"/>
            <p:nvPr/>
          </p:nvSpPr>
          <p:spPr>
            <a:xfrm>
              <a:off x="1977598" y="222937"/>
              <a:ext cx="860934" cy="474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solidFill>
                    <a:srgbClr val="FFFFFF"/>
                  </a:solidFill>
                </a:defRPr>
              </a:lvl1pPr>
            </a:lstStyle>
            <a:p>
              <a:r>
                <a:rPr sz="1400"/>
                <a:t>imgCr</a:t>
              </a:r>
            </a:p>
          </p:txBody>
        </p:sp>
        <p:sp>
          <p:nvSpPr>
            <p:cNvPr id="48" name="imgCb"/>
            <p:cNvSpPr txBox="1"/>
            <p:nvPr/>
          </p:nvSpPr>
          <p:spPr>
            <a:xfrm>
              <a:off x="1704929" y="-43763"/>
              <a:ext cx="918329" cy="474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solidFill>
                    <a:srgbClr val="FFFFFF"/>
                  </a:solidFill>
                </a:defRPr>
              </a:lvl1pPr>
            </a:lstStyle>
            <a:p>
              <a:r>
                <a:rPr sz="1400"/>
                <a:t>imgCb</a:t>
              </a:r>
            </a:p>
          </p:txBody>
        </p:sp>
        <p:pic>
          <p:nvPicPr>
            <p:cNvPr id="4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80036" y="1153807"/>
              <a:ext cx="571501" cy="228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" name="15.jpg" descr="15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22858"/>
              <a:ext cx="1055498" cy="1055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" name="hist_Y.jpg" descr="hist_Y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77107" y="1886291"/>
              <a:ext cx="2381252" cy="1785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Line"/>
            <p:cNvSpPr/>
            <p:nvPr/>
          </p:nvSpPr>
          <p:spPr>
            <a:xfrm>
              <a:off x="377106" y="1585609"/>
              <a:ext cx="412267" cy="284265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</p:grpSp>
      <p:grpSp>
        <p:nvGrpSpPr>
          <p:cNvPr id="53" name="Group"/>
          <p:cNvGrpSpPr/>
          <p:nvPr/>
        </p:nvGrpSpPr>
        <p:grpSpPr>
          <a:xfrm>
            <a:off x="7386120" y="4953013"/>
            <a:ext cx="3031287" cy="1197109"/>
            <a:chOff x="0" y="0"/>
            <a:chExt cx="4522309" cy="1785939"/>
          </a:xfrm>
        </p:grpSpPr>
        <p:pic>
          <p:nvPicPr>
            <p:cNvPr id="54" name="hist_Y_L.jpg" descr="hist_Y_L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41057" y="0"/>
              <a:ext cx="2381252" cy="1785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" name="Line"/>
            <p:cNvSpPr/>
            <p:nvPr/>
          </p:nvSpPr>
          <p:spPr>
            <a:xfrm>
              <a:off x="1280077" y="886615"/>
              <a:ext cx="829515" cy="1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56" name="11.jpg" descr="11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282899"/>
              <a:ext cx="1220141" cy="1220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" name="Group"/>
          <p:cNvGrpSpPr/>
          <p:nvPr/>
        </p:nvGrpSpPr>
        <p:grpSpPr>
          <a:xfrm>
            <a:off x="7655941" y="3655278"/>
            <a:ext cx="2363809" cy="1299728"/>
            <a:chOff x="0" y="-43763"/>
            <a:chExt cx="3526514" cy="1939035"/>
          </a:xfrm>
        </p:grpSpPr>
        <p:sp>
          <p:nvSpPr>
            <p:cNvPr id="58" name="Square"/>
            <p:cNvSpPr/>
            <p:nvPr/>
          </p:nvSpPr>
          <p:spPr>
            <a:xfrm>
              <a:off x="0" y="41071"/>
              <a:ext cx="1270000" cy="127000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59" name="Square"/>
            <p:cNvSpPr/>
            <p:nvPr/>
          </p:nvSpPr>
          <p:spPr>
            <a:xfrm>
              <a:off x="241300" y="307771"/>
              <a:ext cx="1270000" cy="1270001"/>
            </a:xfrm>
            <a:prstGeom prst="rect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60" name="imgCr"/>
            <p:cNvSpPr txBox="1"/>
            <p:nvPr/>
          </p:nvSpPr>
          <p:spPr>
            <a:xfrm>
              <a:off x="492912" y="222937"/>
              <a:ext cx="860934" cy="474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solidFill>
                    <a:srgbClr val="FFFFFF"/>
                  </a:solidFill>
                </a:defRPr>
              </a:lvl1pPr>
            </a:lstStyle>
            <a:p>
              <a:r>
                <a:rPr sz="1400"/>
                <a:t>imgCr</a:t>
              </a:r>
            </a:p>
          </p:txBody>
        </p:sp>
        <p:sp>
          <p:nvSpPr>
            <p:cNvPr id="61" name="imgCb"/>
            <p:cNvSpPr txBox="1"/>
            <p:nvPr/>
          </p:nvSpPr>
          <p:spPr>
            <a:xfrm>
              <a:off x="220243" y="-43763"/>
              <a:ext cx="918329" cy="474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solidFill>
                    <a:srgbClr val="FFFFFF"/>
                  </a:solidFill>
                </a:defRPr>
              </a:lvl1pPr>
            </a:lstStyle>
            <a:p>
              <a:r>
                <a:rPr sz="1400"/>
                <a:t>imgCb</a:t>
              </a:r>
            </a:p>
          </p:txBody>
        </p:sp>
        <p:sp>
          <p:nvSpPr>
            <p:cNvPr id="62" name="Square"/>
            <p:cNvSpPr/>
            <p:nvPr/>
          </p:nvSpPr>
          <p:spPr>
            <a:xfrm>
              <a:off x="840968" y="625271"/>
              <a:ext cx="1270001" cy="1270001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9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63" name="15.jpg" descr="15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331773" y="78701"/>
              <a:ext cx="1194741" cy="1194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42642" y="1051170"/>
              <a:ext cx="584201" cy="33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Line"/>
            <p:cNvSpPr/>
            <p:nvPr/>
          </p:nvSpPr>
          <p:spPr>
            <a:xfrm>
              <a:off x="3028584" y="1351713"/>
              <a:ext cx="18998" cy="455464"/>
            </a:xfrm>
            <a:prstGeom prst="line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00">
                <a:solidFill>
                  <a:srgbClr val="FFFFFF"/>
                </a:solidFill>
                <a:sym typeface="Helvetica Neue Medium"/>
              </a:endParaRPr>
            </a:p>
          </p:txBody>
        </p:sp>
      </p:grpSp>
      <p:cxnSp>
        <p:nvCxnSpPr>
          <p:cNvPr id="68" name="Straight Connector 67"/>
          <p:cNvCxnSpPr>
            <a:stCxn id="10" idx="1"/>
          </p:cNvCxnSpPr>
          <p:nvPr/>
        </p:nvCxnSpPr>
        <p:spPr>
          <a:xfrm flipH="1">
            <a:off x="304798" y="3308600"/>
            <a:ext cx="4869150" cy="108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6026393" y="3304061"/>
            <a:ext cx="5750741" cy="1080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8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11242536" cy="1279144"/>
          </a:xfrm>
        </p:spPr>
        <p:txBody>
          <a:bodyPr/>
          <a:lstStyle/>
          <a:p>
            <a:r>
              <a:rPr lang="en-US" dirty="0" smtClean="0"/>
              <a:t>Stability of Classifier Confidence Score with Respect to Lightening and Darkening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51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IBM Research AI / </a:t>
            </a:r>
            <a:r>
              <a:rPr lang="de-DE" dirty="0">
                <a:solidFill>
                  <a:srgbClr val="FFFFFF"/>
                </a:solidFill>
              </a:rPr>
              <a:t>March 8</a:t>
            </a:r>
            <a:r>
              <a:rPr lang="de-DE" dirty="0" smtClean="0">
                <a:solidFill>
                  <a:srgbClr val="FFFFFF"/>
                </a:solidFill>
              </a:rPr>
              <a:t>, 2019 / © 2019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>
                <a:solidFill>
                  <a:srgbClr val="FFFFFF"/>
                </a:solidFill>
              </a:rPr>
              <a:t>No </a:t>
            </a:r>
            <a:r>
              <a:rPr lang="en-US" sz="2130" dirty="0" smtClean="0">
                <a:solidFill>
                  <a:srgbClr val="FFFFFF"/>
                </a:solidFill>
              </a:rPr>
              <a:t>significant effect </a:t>
            </a:r>
            <a:r>
              <a:rPr lang="en-US" sz="2130" dirty="0">
                <a:solidFill>
                  <a:srgbClr val="FFFFFF"/>
                </a:solidFill>
              </a:rPr>
              <a:t>of darkening </a:t>
            </a:r>
            <a:r>
              <a:rPr lang="en-US" sz="2130" dirty="0" smtClean="0">
                <a:solidFill>
                  <a:srgbClr val="FFFFFF"/>
                </a:solidFill>
              </a:rPr>
              <a:t>or </a:t>
            </a:r>
            <a:r>
              <a:rPr lang="en-US" sz="2130" dirty="0">
                <a:solidFill>
                  <a:srgbClr val="FFFFFF"/>
                </a:solidFill>
              </a:rPr>
              <a:t>lightening on </a:t>
            </a:r>
            <a:r>
              <a:rPr lang="en-US" sz="2130" dirty="0" smtClean="0">
                <a:solidFill>
                  <a:srgbClr val="FFFFFF"/>
                </a:solidFill>
              </a:rPr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Skin type is not the reason</a:t>
            </a:r>
            <a:endParaRPr lang="en-US" sz="2130" dirty="0">
              <a:solidFill>
                <a:srgbClr val="FFFFFF"/>
              </a:solidFill>
            </a:endParaRPr>
          </a:p>
        </p:txBody>
      </p:sp>
      <p:pic>
        <p:nvPicPr>
          <p:cNvPr id="7" name="confidences_origandlightened_DF.jpg" descr="confidences_origandlightened_D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929" y="2540899"/>
            <a:ext cx="4627526" cy="347064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confidences_origanddarkened_DF.jpg" descr="confidences_origanddarkened_D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3504" y="2540899"/>
            <a:ext cx="4627527" cy="347064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No sizable difference between the effect of darkening OR lightening on performance!"/>
          <p:cNvSpPr txBox="1"/>
          <p:nvPr/>
        </p:nvSpPr>
        <p:spPr>
          <a:xfrm>
            <a:off x="384275" y="8443570"/>
            <a:ext cx="1241572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dirty="0"/>
              <a:t>No sizable difference between the effect of darkening OR lightening on performance!</a:t>
            </a:r>
          </a:p>
        </p:txBody>
      </p:sp>
    </p:spTree>
    <p:extLst>
      <p:ext uri="{BB962C8B-B14F-4D97-AF65-F5344CB8AC3E}">
        <p14:creationId xmlns:p14="http://schemas.microsoft.com/office/powerpoint/2010/main" val="277654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New Hypothesis: Hair Length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52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IBM Research AI / </a:t>
            </a:r>
            <a:r>
              <a:rPr lang="de-DE" dirty="0">
                <a:solidFill>
                  <a:srgbClr val="FFFFFF"/>
                </a:solidFill>
              </a:rPr>
              <a:t>March 8</a:t>
            </a:r>
            <a:r>
              <a:rPr lang="de-DE" dirty="0" smtClean="0">
                <a:solidFill>
                  <a:srgbClr val="FFFFFF"/>
                </a:solidFill>
              </a:rPr>
              <a:t>, 2019 / © 2019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29 of 33 </a:t>
            </a:r>
            <a:r>
              <a:rPr lang="en-US" sz="2130" dirty="0">
                <a:solidFill>
                  <a:srgbClr val="FFFFFF"/>
                </a:solidFill>
              </a:rPr>
              <a:t>misclassified </a:t>
            </a:r>
            <a:r>
              <a:rPr lang="en-US" sz="2130" dirty="0" smtClean="0">
                <a:solidFill>
                  <a:srgbClr val="FFFFFF"/>
                </a:solidFill>
              </a:rPr>
              <a:t>dark-skinned females have short hair</a:t>
            </a:r>
            <a:br>
              <a:rPr lang="en-US" sz="2130" dirty="0" smtClean="0">
                <a:solidFill>
                  <a:srgbClr val="FFFFFF"/>
                </a:solidFill>
              </a:rPr>
            </a:br>
            <a:endParaRPr lang="en-US" sz="2130" dirty="0" smtClean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30" dirty="0" smtClean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3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30" dirty="0" smtClean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3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Dark-skinned short-haired females: 25% error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Dark-skinned long-haired females: 8% error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Light-skinned short-haired females: 10% error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Light-skinned long-haired females: 0.5% error rate</a:t>
            </a:r>
            <a:endParaRPr lang="en-US" sz="213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0315" y="1870793"/>
            <a:ext cx="2281334" cy="2252197"/>
            <a:chOff x="1276297" y="2174146"/>
            <a:chExt cx="3487789" cy="3443243"/>
          </a:xfrm>
        </p:grpSpPr>
        <p:pic>
          <p:nvPicPr>
            <p:cNvPr id="7" name="0.jpg" descr="0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6297" y="2174146"/>
              <a:ext cx="1707852" cy="1707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2.jpg" descr="2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88679" y="3909538"/>
              <a:ext cx="1707852" cy="1707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8.jpg" descr="8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56235" y="2174146"/>
              <a:ext cx="1707851" cy="1707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" name="45.jpg" descr="4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0469" y="1870793"/>
            <a:ext cx="1144203" cy="114420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5" name="46.jpg" descr="46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37265" y="3023591"/>
            <a:ext cx="1134504" cy="113450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49.jpg" descr="49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41323" y="1870793"/>
            <a:ext cx="1134503" cy="113450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9230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8" y="268224"/>
            <a:ext cx="11582401" cy="1279144"/>
          </a:xfrm>
        </p:spPr>
        <p:txBody>
          <a:bodyPr/>
          <a:lstStyle/>
          <a:p>
            <a:r>
              <a:rPr lang="en-US" dirty="0" smtClean="0"/>
              <a:t>Face Images Cropped Tight to the Face to Exclude All Hair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53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FFFF"/>
                </a:solidFill>
              </a:rPr>
              <a:t>IBM Research AI / </a:t>
            </a:r>
            <a:r>
              <a:rPr lang="de-DE" dirty="0">
                <a:solidFill>
                  <a:srgbClr val="FFFFFF"/>
                </a:solidFill>
              </a:rPr>
              <a:t>March 8</a:t>
            </a:r>
            <a:r>
              <a:rPr lang="de-DE" dirty="0" smtClean="0">
                <a:solidFill>
                  <a:srgbClr val="FFFFFF"/>
                </a:solidFill>
              </a:rPr>
              <a:t>, 2019 / © 2019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Look at classifier with face images tightly cropped to exclude all hair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Continue to have unequal classifier performance across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Hair length is not the reason</a:t>
            </a:r>
            <a:endParaRPr lang="en-US" sz="213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8" y="268224"/>
            <a:ext cx="11121155" cy="1279144"/>
          </a:xfrm>
        </p:spPr>
        <p:txBody>
          <a:bodyPr/>
          <a:lstStyle/>
          <a:p>
            <a:r>
              <a:rPr lang="en-US" dirty="0" smtClean="0"/>
              <a:t>Contrastive Explanations Method (</a:t>
            </a:r>
            <a:r>
              <a:rPr lang="en-US" dirty="0" err="1" smtClean="0"/>
              <a:t>Dhurandhar</a:t>
            </a:r>
            <a:r>
              <a:rPr lang="en-US" dirty="0" smtClean="0"/>
              <a:t> et al., 2018)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54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March 8</a:t>
            </a:r>
            <a:r>
              <a:rPr lang="de-DE" dirty="0" smtClean="0">
                <a:solidFill>
                  <a:srgbClr val="FFFFFF"/>
                </a:solidFill>
              </a:rPr>
              <a:t>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130" dirty="0" smtClean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8031" t="18289" r="47367" b="18584"/>
          <a:stretch/>
        </p:blipFill>
        <p:spPr>
          <a:xfrm>
            <a:off x="304797" y="995320"/>
            <a:ext cx="2187549" cy="531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3056" t="18386" r="22342" b="19541"/>
          <a:stretch/>
        </p:blipFill>
        <p:spPr>
          <a:xfrm>
            <a:off x="2601587" y="995319"/>
            <a:ext cx="2224689" cy="5319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8097" t="18407" r="47301" b="18584"/>
          <a:stretch/>
        </p:blipFill>
        <p:spPr>
          <a:xfrm>
            <a:off x="4902060" y="995318"/>
            <a:ext cx="2190306" cy="5316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3035" t="18407" r="22363" b="18584"/>
          <a:stretch/>
        </p:blipFill>
        <p:spPr>
          <a:xfrm>
            <a:off x="7168150" y="995317"/>
            <a:ext cx="2190306" cy="5316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007" y="1009491"/>
            <a:ext cx="2011193" cy="20111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006" y="3761951"/>
            <a:ext cx="2011193" cy="20111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76005" y="3006705"/>
            <a:ext cx="201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average female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76004" y="5723979"/>
            <a:ext cx="201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average male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74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55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March 8</a:t>
            </a:r>
            <a:r>
              <a:rPr lang="de-DE" dirty="0" smtClean="0">
                <a:solidFill>
                  <a:srgbClr val="FFFFFF"/>
                </a:solidFill>
              </a:rPr>
              <a:t>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It isn’t the skin type by itself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smtClean="0">
                <a:solidFill>
                  <a:srgbClr val="FFFFFF"/>
                </a:solidFill>
              </a:rPr>
              <a:t>(Dark-skinned </a:t>
            </a:r>
            <a:r>
              <a:rPr lang="en-US" sz="2130" dirty="0" smtClean="0">
                <a:solidFill>
                  <a:srgbClr val="FFFFFF"/>
                </a:solidFill>
              </a:rPr>
              <a:t>male accuracy on par with light-skinned </a:t>
            </a:r>
            <a:r>
              <a:rPr lang="en-US" sz="2130" smtClean="0">
                <a:solidFill>
                  <a:srgbClr val="FFFFFF"/>
                </a:solidFill>
              </a:rPr>
              <a:t>male accuracy)</a:t>
            </a:r>
            <a:endParaRPr lang="en-US" sz="2130" dirty="0" smtClean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It isn’t the hair length by itself</a:t>
            </a:r>
            <a:endParaRPr lang="en-US" sz="213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It is facial features like red/pink lips, cheeks, and eye makeup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Stereotypes of celebrities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Diversity in faces</a:t>
            </a:r>
          </a:p>
        </p:txBody>
      </p:sp>
    </p:spTree>
    <p:extLst>
      <p:ext uri="{BB962C8B-B14F-4D97-AF65-F5344CB8AC3E}">
        <p14:creationId xmlns:p14="http://schemas.microsoft.com/office/powerpoint/2010/main" val="13414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Towards a Solution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56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March 8</a:t>
            </a:r>
            <a:r>
              <a:rPr lang="de-DE" dirty="0" smtClean="0">
                <a:solidFill>
                  <a:srgbClr val="FFFFFF"/>
                </a:solidFill>
              </a:rPr>
              <a:t>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9099" r="1418" b="3412"/>
          <a:stretch/>
        </p:blipFill>
        <p:spPr>
          <a:xfrm>
            <a:off x="304799" y="971847"/>
            <a:ext cx="10816354" cy="539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926578"/>
            <a:ext cx="7873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F. P. </a:t>
            </a:r>
            <a:r>
              <a:rPr lang="en-US" dirty="0" err="1" smtClean="0">
                <a:solidFill>
                  <a:srgbClr val="00B0F0"/>
                </a:solidFill>
              </a:rPr>
              <a:t>Calmon</a:t>
            </a:r>
            <a:r>
              <a:rPr lang="en-US" dirty="0" smtClean="0">
                <a:solidFill>
                  <a:srgbClr val="00B0F0"/>
                </a:solidFill>
              </a:rPr>
              <a:t>, D. Wei, B. </a:t>
            </a:r>
            <a:r>
              <a:rPr lang="en-US" dirty="0" err="1" smtClean="0">
                <a:solidFill>
                  <a:srgbClr val="00B0F0"/>
                </a:solidFill>
              </a:rPr>
              <a:t>Vinzamuri</a:t>
            </a:r>
            <a:r>
              <a:rPr lang="en-US" dirty="0" smtClean="0">
                <a:solidFill>
                  <a:srgbClr val="00B0F0"/>
                </a:solidFill>
              </a:rPr>
              <a:t>, K. N. Ramamurthy, and K. R. Varshney, “Optimized Data Pre-Processing for Discrimination Prevention,” </a:t>
            </a:r>
            <a:r>
              <a:rPr lang="en-US" i="1" dirty="0" smtClean="0">
                <a:solidFill>
                  <a:srgbClr val="00B0F0"/>
                </a:solidFill>
              </a:rPr>
              <a:t>Advances in Neural Information Processing Systems</a:t>
            </a:r>
            <a:r>
              <a:rPr lang="en-US" dirty="0" smtClean="0">
                <a:solidFill>
                  <a:srgbClr val="00B0F0"/>
                </a:solidFill>
              </a:rPr>
              <a:t>, Dec. 2017.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566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3" y="1577128"/>
            <a:ext cx="11610672" cy="3063163"/>
          </a:xfrm>
        </p:spPr>
      </p:pic>
    </p:spTree>
    <p:extLst>
      <p:ext uri="{BB962C8B-B14F-4D97-AF65-F5344CB8AC3E}">
        <p14:creationId xmlns:p14="http://schemas.microsoft.com/office/powerpoint/2010/main" val="144446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04800" y="280416"/>
            <a:ext cx="5486400" cy="853440"/>
          </a:xfrm>
        </p:spPr>
        <p:txBody>
          <a:bodyPr/>
          <a:lstStyle/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Given dataset containing </a:t>
                </a:r>
              </a:p>
              <a:p>
                <a:pPr marL="380990" indent="-38099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 – discriminatory (protected) variables</a:t>
                </a:r>
              </a:p>
              <a:p>
                <a:pPr marL="380990" indent="-38099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 – other (non-protected) variables</a:t>
                </a:r>
              </a:p>
              <a:p>
                <a:pPr marL="380990" indent="-38099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– outcome</a:t>
                </a:r>
              </a:p>
              <a:p>
                <a:pPr>
                  <a:spcBef>
                    <a:spcPts val="3200"/>
                  </a:spcBef>
                </a:pP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Learn optimized (randomized) mapping</a:t>
                </a:r>
              </a:p>
              <a:p>
                <a:pPr algn="ctr">
                  <a:spcBef>
                    <a:spcPts val="32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US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spcBef>
                    <a:spcPts val="3200"/>
                  </a:spcBef>
                </a:pPr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Map both train and test data before model</a:t>
                </a:r>
              </a:p>
            </p:txBody>
          </p:sp>
        </mc:Choice>
        <mc:Fallback xmlns="">
          <p:sp>
            <p:nvSpPr>
              <p:cNvPr id="19" name="Text Placeholder 1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111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801600" y="1133856"/>
          <a:ext cx="4684800" cy="2112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960">
                  <a:extLst>
                    <a:ext uri="{9D8B030D-6E8A-4147-A177-3AD203B41FA5}">
                      <a16:colId xmlns:a16="http://schemas.microsoft.com/office/drawing/2014/main" xmlns="" val="3369906453"/>
                    </a:ext>
                  </a:extLst>
                </a:gridCol>
                <a:gridCol w="936960">
                  <a:extLst>
                    <a:ext uri="{9D8B030D-6E8A-4147-A177-3AD203B41FA5}">
                      <a16:colId xmlns:a16="http://schemas.microsoft.com/office/drawing/2014/main" xmlns="" val="573035235"/>
                    </a:ext>
                  </a:extLst>
                </a:gridCol>
                <a:gridCol w="936960">
                  <a:extLst>
                    <a:ext uri="{9D8B030D-6E8A-4147-A177-3AD203B41FA5}">
                      <a16:colId xmlns:a16="http://schemas.microsoft.com/office/drawing/2014/main" xmlns="" val="2403452684"/>
                    </a:ext>
                  </a:extLst>
                </a:gridCol>
                <a:gridCol w="936960">
                  <a:extLst>
                    <a:ext uri="{9D8B030D-6E8A-4147-A177-3AD203B41FA5}">
                      <a16:colId xmlns:a16="http://schemas.microsoft.com/office/drawing/2014/main" xmlns="" val="222676897"/>
                    </a:ext>
                  </a:extLst>
                </a:gridCol>
                <a:gridCol w="936960">
                  <a:extLst>
                    <a:ext uri="{9D8B030D-6E8A-4147-A177-3AD203B41FA5}">
                      <a16:colId xmlns:a16="http://schemas.microsoft.com/office/drawing/2014/main" xmlns="" val="3998746310"/>
                    </a:ext>
                  </a:extLst>
                </a:gridCol>
              </a:tblGrid>
              <a:tr h="422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Race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Age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Degree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Priors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Recid</a:t>
                      </a:r>
                      <a:endParaRPr lang="en-US" sz="16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2176491987"/>
                  </a:ext>
                </a:extLst>
              </a:tr>
              <a:tr h="422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Black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Misd</a:t>
                      </a:r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2632118949"/>
                  </a:ext>
                </a:extLst>
              </a:tr>
              <a:tr h="422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White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25-45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Felony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2150252271"/>
                  </a:ext>
                </a:extLst>
              </a:tr>
              <a:tr h="422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Black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&lt;25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Felony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1-3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3726687005"/>
                  </a:ext>
                </a:extLst>
              </a:tr>
              <a:tr h="422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White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Misd</a:t>
                      </a:r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2926409326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801600" y="4131834"/>
          <a:ext cx="4684800" cy="2112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960">
                  <a:extLst>
                    <a:ext uri="{9D8B030D-6E8A-4147-A177-3AD203B41FA5}">
                      <a16:colId xmlns:a16="http://schemas.microsoft.com/office/drawing/2014/main" xmlns="" val="3369906453"/>
                    </a:ext>
                  </a:extLst>
                </a:gridCol>
                <a:gridCol w="936960">
                  <a:extLst>
                    <a:ext uri="{9D8B030D-6E8A-4147-A177-3AD203B41FA5}">
                      <a16:colId xmlns:a16="http://schemas.microsoft.com/office/drawing/2014/main" xmlns="" val="573035235"/>
                    </a:ext>
                  </a:extLst>
                </a:gridCol>
                <a:gridCol w="936960">
                  <a:extLst>
                    <a:ext uri="{9D8B030D-6E8A-4147-A177-3AD203B41FA5}">
                      <a16:colId xmlns:a16="http://schemas.microsoft.com/office/drawing/2014/main" xmlns="" val="2403452684"/>
                    </a:ext>
                  </a:extLst>
                </a:gridCol>
                <a:gridCol w="936960">
                  <a:extLst>
                    <a:ext uri="{9D8B030D-6E8A-4147-A177-3AD203B41FA5}">
                      <a16:colId xmlns:a16="http://schemas.microsoft.com/office/drawing/2014/main" xmlns="" val="222676897"/>
                    </a:ext>
                  </a:extLst>
                </a:gridCol>
                <a:gridCol w="936960">
                  <a:extLst>
                    <a:ext uri="{9D8B030D-6E8A-4147-A177-3AD203B41FA5}">
                      <a16:colId xmlns:a16="http://schemas.microsoft.com/office/drawing/2014/main" xmlns="" val="3998746310"/>
                    </a:ext>
                  </a:extLst>
                </a:gridCol>
              </a:tblGrid>
              <a:tr h="422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Race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Age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Degree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Priors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Recid</a:t>
                      </a:r>
                      <a:endParaRPr lang="en-US" sz="16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2176491987"/>
                  </a:ext>
                </a:extLst>
              </a:tr>
              <a:tr h="422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Black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Felony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2632118949"/>
                  </a:ext>
                </a:extLst>
              </a:tr>
              <a:tr h="422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White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&gt;45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Felony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2150252271"/>
                  </a:ext>
                </a:extLst>
              </a:tr>
              <a:tr h="422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Black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&lt;25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Felony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1-3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N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3726687005"/>
                  </a:ext>
                </a:extLst>
              </a:tr>
              <a:tr h="422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White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Misd</a:t>
                      </a:r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2926409326"/>
                  </a:ext>
                </a:extLst>
              </a:tr>
            </a:tbl>
          </a:graphicData>
        </a:graphic>
      </p:graphicFrame>
      <p:sp>
        <p:nvSpPr>
          <p:cNvPr id="25" name="Arrow: Down 24"/>
          <p:cNvSpPr/>
          <p:nvPr/>
        </p:nvSpPr>
        <p:spPr>
          <a:xfrm>
            <a:off x="8820912" y="3398664"/>
            <a:ext cx="646176" cy="580693"/>
          </a:xfrm>
          <a:prstGeom prst="downArrow">
            <a:avLst>
              <a:gd name="adj1" fmla="val 50000"/>
              <a:gd name="adj2" fmla="val 35121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57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Criminal Justice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 smtClean="0"/>
              <a:t>Employment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Education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is now used in many high-stakes decision making applications</a:t>
            </a:r>
            <a:endParaRPr lang="en-US" sz="4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1" y="4188253"/>
            <a:ext cx="2515891" cy="252712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6" t="3640" r="10307" b="6072"/>
          <a:stretch/>
        </p:blipFill>
        <p:spPr>
          <a:xfrm>
            <a:off x="3263846" y="4156608"/>
            <a:ext cx="2616308" cy="2558769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r="17096"/>
          <a:stretch/>
        </p:blipFill>
        <p:spPr>
          <a:xfrm>
            <a:off x="6311845" y="4181053"/>
            <a:ext cx="2543880" cy="2541524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r="6582"/>
          <a:stretch/>
        </p:blipFill>
        <p:spPr>
          <a:xfrm>
            <a:off x="9362737" y="4181052"/>
            <a:ext cx="2610520" cy="253398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999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Optimization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04800" y="1499617"/>
                <a:ext cx="3657600" cy="478112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1. Group discrimination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Control dependence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of transformed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 Placeholder 1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04800" y="1499617"/>
                <a:ext cx="3657600" cy="4781127"/>
              </a:xfrm>
              <a:blipFill rotWithShape="0">
                <a:blip r:embed="rId3"/>
                <a:stretch>
                  <a:fillRect l="-1500" t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19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198400" y="1499615"/>
                <a:ext cx="3782400" cy="478112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3. Utility preservation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Retain joint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so model can still learn task</a:t>
                </a:r>
              </a:p>
              <a:p>
                <a:pPr>
                  <a:spcBef>
                    <a:spcPts val="8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 Placeholder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198400" y="1499615"/>
                <a:ext cx="3782400" cy="4781127"/>
              </a:xfrm>
              <a:blipFill rotWithShape="0">
                <a:blip r:embed="rId4"/>
                <a:stretch>
                  <a:fillRect l="-1452" t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Placeholder 18"/>
          <p:cNvSpPr txBox="1">
            <a:spLocks/>
          </p:cNvSpPr>
          <p:nvPr/>
        </p:nvSpPr>
        <p:spPr>
          <a:xfrm>
            <a:off x="4267200" y="1547368"/>
            <a:ext cx="3657600" cy="47811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b="1" dirty="0" smtClean="0">
                <a:solidFill>
                  <a:srgbClr val="FFFFFF"/>
                </a:solidFill>
              </a:rPr>
              <a:t>2. Individual </a:t>
            </a:r>
            <a:r>
              <a:rPr lang="en-US" sz="1867" b="1" dirty="0">
                <a:solidFill>
                  <a:srgbClr val="FFFFFF"/>
                </a:solidFill>
              </a:rPr>
              <a:t>distortion</a:t>
            </a:r>
          </a:p>
          <a:p>
            <a:pPr>
              <a:spcBef>
                <a:spcPts val="800"/>
              </a:spcBef>
            </a:pPr>
            <a:r>
              <a:rPr lang="en-US" sz="1867" dirty="0">
                <a:solidFill>
                  <a:srgbClr val="FFFFFF"/>
                </a:solidFill>
              </a:rPr>
              <a:t>Avoid large changes in individual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968000" y="3576722"/>
                <a:ext cx="4012800" cy="203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>
                  <a:spcBef>
                    <a:spcPts val="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67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67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867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67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867" i="1" dirty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67" i="1" dirty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67" i="1" dirty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67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pPr defTabSz="914377">
                  <a:spcBef>
                    <a:spcPts val="800"/>
                  </a:spcBef>
                </a:pPr>
                <a:endParaRPr lang="en-US" sz="1867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pPr defTabSz="914377">
                  <a:spcBef>
                    <a:spcPts val="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67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67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67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67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1867" i="1" dirty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1867" i="1" dirty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867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pPr defTabSz="914377">
                  <a:spcBef>
                    <a:spcPts val="800"/>
                  </a:spcBef>
                </a:pPr>
                <a:endParaRPr lang="en-US" sz="1867" b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pPr defTabSz="914377">
                  <a:spcBef>
                    <a:spcPts val="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67" b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1867" b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867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67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67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sz="1867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67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67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867" b="1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000" y="3576722"/>
                <a:ext cx="4012800" cy="20394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4267200" y="3260212"/>
            <a:ext cx="3326400" cy="2708800"/>
            <a:chOff x="3200400" y="2551551"/>
            <a:chExt cx="2494800" cy="203160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3200400" y="4356000"/>
              <a:ext cx="24948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V="1">
              <a:off x="3429000" y="2551551"/>
              <a:ext cx="0" cy="20316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176000" y="3000702"/>
              <a:ext cx="137160" cy="138498"/>
            </a:xfrm>
            <a:prstGeom prst="ellipse">
              <a:avLst/>
            </a:prstGeom>
            <a:solidFill>
              <a:srgbClr val="00B0F0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802452" y="3766800"/>
              <a:ext cx="137160" cy="138498"/>
            </a:xfrm>
            <a:prstGeom prst="ellipse">
              <a:avLst/>
            </a:prstGeom>
            <a:solidFill>
              <a:srgbClr val="FF0000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FFFF"/>
                </a:solidFill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721372" y="2916062"/>
                  <a:ext cx="452240" cy="284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77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67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67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867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372" y="2916062"/>
                  <a:ext cx="498855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908944" y="3682160"/>
                  <a:ext cx="452240" cy="284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77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867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67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67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867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67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1867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944" y="3682160"/>
                  <a:ext cx="498855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32927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>
              <a:stCxn id="29" idx="5"/>
              <a:endCxn id="30" idx="1"/>
            </p:cNvCxnSpPr>
            <p:nvPr/>
          </p:nvCxnSpPr>
          <p:spPr>
            <a:xfrm>
              <a:off x="4293073" y="3118917"/>
              <a:ext cx="529466" cy="668166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4525477" y="3207631"/>
                  <a:ext cx="283780" cy="284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77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1867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477" y="3207631"/>
                  <a:ext cx="329514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1029259" y="3289013"/>
            <a:ext cx="486168" cy="2774708"/>
            <a:chOff x="771944" y="2583101"/>
            <a:chExt cx="364626" cy="2081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771944" y="4379390"/>
                  <a:ext cx="364235" cy="284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77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67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67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67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67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944" y="4379390"/>
                  <a:ext cx="40915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/>
            <p:cNvSpPr/>
            <p:nvPr/>
          </p:nvSpPr>
          <p:spPr>
            <a:xfrm>
              <a:off x="816499" y="2583101"/>
              <a:ext cx="320040" cy="640737"/>
            </a:xfrm>
            <a:prstGeom prst="rect">
              <a:avLst/>
            </a:prstGeom>
            <a:solidFill>
              <a:srgbClr val="CC0000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16468" y="3207631"/>
              <a:ext cx="320102" cy="11521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FFFF"/>
                </a:solidFill>
                <a:cs typeface="Arial"/>
              </a:endParaRPr>
            </a:p>
          </p:txBody>
        </p:sp>
      </p:grpSp>
      <p:cxnSp>
        <p:nvCxnSpPr>
          <p:cNvPr id="39" name="Straight Connector 38"/>
          <p:cNvCxnSpPr/>
          <p:nvPr/>
        </p:nvCxnSpPr>
        <p:spPr>
          <a:xfrm>
            <a:off x="304800" y="5652877"/>
            <a:ext cx="340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2432891" y="3289012"/>
            <a:ext cx="491160" cy="2772723"/>
            <a:chOff x="1824668" y="2583101"/>
            <a:chExt cx="368370" cy="207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824668" y="4377901"/>
                  <a:ext cx="368370" cy="284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77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67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67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67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67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4668" y="4377901"/>
                  <a:ext cx="413318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/>
            <p:cNvSpPr/>
            <p:nvPr/>
          </p:nvSpPr>
          <p:spPr>
            <a:xfrm>
              <a:off x="1871307" y="2583101"/>
              <a:ext cx="320040" cy="756660"/>
            </a:xfrm>
            <a:prstGeom prst="rect">
              <a:avLst/>
            </a:prstGeom>
            <a:solidFill>
              <a:srgbClr val="CC0000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71276" y="3323554"/>
              <a:ext cx="320102" cy="10200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FFFF"/>
                </a:solidFill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54403" y="3823238"/>
            <a:ext cx="2082308" cy="597557"/>
            <a:chOff x="715802" y="2867428"/>
            <a:chExt cx="1561731" cy="448168"/>
          </a:xfrm>
        </p:grpSpPr>
        <p:cxnSp>
          <p:nvCxnSpPr>
            <p:cNvPr id="47" name="Straight Connector 46"/>
            <p:cNvCxnSpPr>
              <a:cxnSpLocks/>
            </p:cNvCxnSpPr>
            <p:nvPr/>
          </p:nvCxnSpPr>
          <p:spPr>
            <a:xfrm flipV="1">
              <a:off x="1210728" y="2867428"/>
              <a:ext cx="571848" cy="223136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>
              <a:off x="1210728" y="3091289"/>
              <a:ext cx="581763" cy="224307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782607" y="2867428"/>
              <a:ext cx="494926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1792491" y="3315098"/>
              <a:ext cx="485042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cxnSpLocks/>
            </p:cNvCxnSpPr>
            <p:nvPr/>
          </p:nvCxnSpPr>
          <p:spPr>
            <a:xfrm>
              <a:off x="715802" y="3090564"/>
              <a:ext cx="494926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36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9316631" cy="1279144"/>
          </a:xfrm>
        </p:spPr>
        <p:txBody>
          <a:bodyPr/>
          <a:lstStyle/>
          <a:p>
            <a:r>
              <a:rPr lang="en-US" dirty="0"/>
              <a:t>Original COMPAS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3" y="1396450"/>
            <a:ext cx="5456987" cy="4715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8903" y="1027117"/>
            <a:ext cx="330155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>
                <a:solidFill>
                  <a:srgbClr val="FFFFFF"/>
                </a:solidFill>
              </a:rPr>
              <a:t>re-commit crime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7970655" y="4910834"/>
            <a:ext cx="330155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>
                <a:solidFill>
                  <a:srgbClr val="FFFFFF"/>
                </a:solidFill>
              </a:rPr>
              <a:t>race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0488" y="3345007"/>
            <a:ext cx="2309185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>
                <a:solidFill>
                  <a:srgbClr val="FFFFFF"/>
                </a:solidFill>
              </a:rPr>
              <a:t>red = misdemeanor</a:t>
            </a:r>
            <a:br>
              <a:rPr lang="en-US" sz="1351" dirty="0">
                <a:solidFill>
                  <a:srgbClr val="FFFFFF"/>
                </a:solidFill>
              </a:rPr>
            </a:br>
            <a:r>
              <a:rPr lang="en-US" sz="1351" dirty="0">
                <a:solidFill>
                  <a:srgbClr val="FFFFFF"/>
                </a:solidFill>
              </a:rPr>
              <a:t>blue = felony</a:t>
            </a:r>
          </a:p>
        </p:txBody>
      </p:sp>
    </p:spTree>
    <p:extLst>
      <p:ext uri="{BB962C8B-B14F-4D97-AF65-F5344CB8AC3E}">
        <p14:creationId xmlns:p14="http://schemas.microsoft.com/office/powerpoint/2010/main" val="40907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9316631" cy="1279144"/>
          </a:xfrm>
        </p:spPr>
        <p:txBody>
          <a:bodyPr/>
          <a:lstStyle/>
          <a:p>
            <a:r>
              <a:rPr lang="en-US" dirty="0"/>
              <a:t>Pre-Processed COMPAS Dataset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7970655" y="4910834"/>
            <a:ext cx="330155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>
                <a:solidFill>
                  <a:srgbClr val="FFFFFF"/>
                </a:solidFill>
              </a:rPr>
              <a:t>race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0488" y="3345007"/>
            <a:ext cx="2309185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>
                <a:solidFill>
                  <a:srgbClr val="FFFFFF"/>
                </a:solidFill>
              </a:rPr>
              <a:t>red = misdemeanor</a:t>
            </a:r>
            <a:br>
              <a:rPr lang="en-US" sz="1351" dirty="0">
                <a:solidFill>
                  <a:srgbClr val="FFFFFF"/>
                </a:solidFill>
              </a:rPr>
            </a:br>
            <a:r>
              <a:rPr lang="en-US" sz="1351" dirty="0">
                <a:solidFill>
                  <a:srgbClr val="FFFFFF"/>
                </a:solidFill>
              </a:rPr>
              <a:t>blue = felony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06" y="1378795"/>
            <a:ext cx="5549871" cy="45446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8903" y="1027117"/>
            <a:ext cx="330155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>
                <a:solidFill>
                  <a:srgbClr val="FFFFFF"/>
                </a:solidFill>
              </a:rPr>
              <a:t>re-commit crime</a:t>
            </a:r>
          </a:p>
        </p:txBody>
      </p:sp>
    </p:spTree>
    <p:extLst>
      <p:ext uri="{BB962C8B-B14F-4D97-AF65-F5344CB8AC3E}">
        <p14:creationId xmlns:p14="http://schemas.microsoft.com/office/powerpoint/2010/main" val="6898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10061099" cy="1279144"/>
          </a:xfrm>
        </p:spPr>
        <p:txBody>
          <a:bodyPr/>
          <a:lstStyle/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Interpretable Classifier Learned from Original Dataset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3911" y="1433476"/>
            <a:ext cx="1836892" cy="300210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prior crimes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06478" y="2880932"/>
            <a:ext cx="1836892" cy="300210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race</a:t>
            </a:r>
          </a:p>
        </p:txBody>
      </p:sp>
      <p:cxnSp>
        <p:nvCxnSpPr>
          <p:cNvPr id="13" name="Straight Arrow Connector 12"/>
          <p:cNvCxnSpPr>
            <a:stCxn id="7" idx="2"/>
            <a:endCxn id="11" idx="0"/>
          </p:cNvCxnSpPr>
          <p:nvPr/>
        </p:nvCxnSpPr>
        <p:spPr>
          <a:xfrm flipH="1">
            <a:off x="4224924" y="1733686"/>
            <a:ext cx="1767433" cy="114724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80489" y="2085541"/>
            <a:ext cx="95486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&gt;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75343" y="2825916"/>
            <a:ext cx="1707549" cy="5080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predicted not to </a:t>
            </a:r>
            <a:r>
              <a:rPr lang="en-US" sz="1351" dirty="0" smtClean="0">
                <a:solidFill>
                  <a:srgbClr val="FFFFFF"/>
                </a:solidFill>
              </a:rPr>
              <a:t/>
            </a:r>
            <a:br>
              <a:rPr lang="en-US" sz="1351" dirty="0" smtClean="0">
                <a:solidFill>
                  <a:srgbClr val="FFFFFF"/>
                </a:solidFill>
              </a:rPr>
            </a:br>
            <a:r>
              <a:rPr lang="en-US" sz="1351" dirty="0" smtClean="0">
                <a:solidFill>
                  <a:srgbClr val="FFFFFF"/>
                </a:solidFill>
              </a:rPr>
              <a:t>re-offend</a:t>
            </a:r>
            <a:endParaRPr lang="en-US" sz="1351" dirty="0">
              <a:solidFill>
                <a:srgbClr val="FFFFFF"/>
              </a:solidFill>
            </a:endParaRPr>
          </a:p>
        </p:txBody>
      </p:sp>
      <p:cxnSp>
        <p:nvCxnSpPr>
          <p:cNvPr id="16" name="Straight Arrow Connector 15"/>
          <p:cNvCxnSpPr>
            <a:stCxn id="7" idx="2"/>
            <a:endCxn id="15" idx="0"/>
          </p:cNvCxnSpPr>
          <p:nvPr/>
        </p:nvCxnSpPr>
        <p:spPr>
          <a:xfrm>
            <a:off x="5992357" y="1733686"/>
            <a:ext cx="1936761" cy="10922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10803" y="2069373"/>
            <a:ext cx="95486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= 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4535" y="4092608"/>
            <a:ext cx="1836892" cy="300210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prior crimes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28505" y="4089555"/>
            <a:ext cx="1836892" cy="300210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age</a:t>
            </a:r>
          </a:p>
        </p:txBody>
      </p:sp>
      <p:cxnSp>
        <p:nvCxnSpPr>
          <p:cNvPr id="22" name="Straight Arrow Connector 21"/>
          <p:cNvCxnSpPr>
            <a:stCxn id="11" idx="2"/>
            <a:endCxn id="20" idx="0"/>
          </p:cNvCxnSpPr>
          <p:nvPr/>
        </p:nvCxnSpPr>
        <p:spPr>
          <a:xfrm flipH="1">
            <a:off x="2392981" y="3181142"/>
            <a:ext cx="1831943" cy="91146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  <a:endCxn id="21" idx="0"/>
          </p:cNvCxnSpPr>
          <p:nvPr/>
        </p:nvCxnSpPr>
        <p:spPr>
          <a:xfrm>
            <a:off x="4224924" y="3181142"/>
            <a:ext cx="2922027" cy="90841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47494" y="3307031"/>
            <a:ext cx="138226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Caucasian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33859" y="3029296"/>
            <a:ext cx="1382260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African-American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06478" y="5203255"/>
            <a:ext cx="1674713" cy="50808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predicted not to </a:t>
            </a:r>
            <a:r>
              <a:rPr lang="en-US" sz="1351" dirty="0" smtClean="0">
                <a:solidFill>
                  <a:srgbClr val="FFFFFF"/>
                </a:solidFill>
              </a:rPr>
              <a:t/>
            </a:r>
            <a:br>
              <a:rPr lang="en-US" sz="1351" dirty="0" smtClean="0">
                <a:solidFill>
                  <a:srgbClr val="FFFFFF"/>
                </a:solidFill>
              </a:rPr>
            </a:br>
            <a:r>
              <a:rPr lang="en-US" sz="1351" dirty="0" smtClean="0">
                <a:solidFill>
                  <a:srgbClr val="FFFFFF"/>
                </a:solidFill>
              </a:rPr>
              <a:t>re-offend</a:t>
            </a:r>
            <a:endParaRPr lang="en-US" sz="1351" dirty="0">
              <a:solidFill>
                <a:srgbClr val="FF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5378" y="5198829"/>
            <a:ext cx="1677879" cy="5080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predicted to </a:t>
            </a:r>
            <a:r>
              <a:rPr lang="en-US" sz="1351" dirty="0" smtClean="0">
                <a:solidFill>
                  <a:srgbClr val="FFFFFF"/>
                </a:solidFill>
              </a:rPr>
              <a:t/>
            </a:r>
            <a:br>
              <a:rPr lang="en-US" sz="1351" dirty="0" smtClean="0">
                <a:solidFill>
                  <a:srgbClr val="FFFFFF"/>
                </a:solidFill>
              </a:rPr>
            </a:br>
            <a:r>
              <a:rPr lang="en-US" sz="1351" dirty="0" smtClean="0">
                <a:solidFill>
                  <a:srgbClr val="FFFFFF"/>
                </a:solidFill>
              </a:rPr>
              <a:t>re-offend</a:t>
            </a:r>
            <a:endParaRPr lang="en-US" sz="1351" dirty="0">
              <a:solidFill>
                <a:srgbClr val="FFFFFF"/>
              </a:solidFill>
            </a:endParaRPr>
          </a:p>
        </p:txBody>
      </p:sp>
      <p:cxnSp>
        <p:nvCxnSpPr>
          <p:cNvPr id="38" name="Straight Arrow Connector 37"/>
          <p:cNvCxnSpPr>
            <a:stCxn id="20" idx="2"/>
            <a:endCxn id="37" idx="0"/>
          </p:cNvCxnSpPr>
          <p:nvPr/>
        </p:nvCxnSpPr>
        <p:spPr>
          <a:xfrm flipH="1">
            <a:off x="1214318" y="4392818"/>
            <a:ext cx="1178663" cy="80601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0" idx="2"/>
            <a:endCxn id="36" idx="0"/>
          </p:cNvCxnSpPr>
          <p:nvPr/>
        </p:nvCxnSpPr>
        <p:spPr>
          <a:xfrm>
            <a:off x="2392981" y="4392818"/>
            <a:ext cx="1750854" cy="81043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68587" y="4585144"/>
            <a:ext cx="95486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&gt; 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06478" y="4583827"/>
            <a:ext cx="95486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≤ 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75529" y="5199191"/>
            <a:ext cx="1674713" cy="50808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predicted not to </a:t>
            </a:r>
            <a:r>
              <a:rPr lang="en-US" sz="1351" dirty="0" smtClean="0">
                <a:solidFill>
                  <a:srgbClr val="FFFFFF"/>
                </a:solidFill>
              </a:rPr>
              <a:t/>
            </a:r>
            <a:br>
              <a:rPr lang="en-US" sz="1351" dirty="0" smtClean="0">
                <a:solidFill>
                  <a:srgbClr val="FFFFFF"/>
                </a:solidFill>
              </a:rPr>
            </a:br>
            <a:r>
              <a:rPr lang="en-US" sz="1351" dirty="0" smtClean="0">
                <a:solidFill>
                  <a:srgbClr val="FFFFFF"/>
                </a:solidFill>
              </a:rPr>
              <a:t>re-offend</a:t>
            </a:r>
            <a:endParaRPr lang="en-US" sz="1351" dirty="0">
              <a:solidFill>
                <a:srgbClr val="FFFF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82859" y="5205153"/>
            <a:ext cx="1677879" cy="5080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predicted to </a:t>
            </a:r>
            <a:r>
              <a:rPr lang="en-US" sz="1351" dirty="0" smtClean="0">
                <a:solidFill>
                  <a:srgbClr val="FFFFFF"/>
                </a:solidFill>
              </a:rPr>
              <a:t/>
            </a:r>
            <a:br>
              <a:rPr lang="en-US" sz="1351" dirty="0" smtClean="0">
                <a:solidFill>
                  <a:srgbClr val="FFFFFF"/>
                </a:solidFill>
              </a:rPr>
            </a:br>
            <a:r>
              <a:rPr lang="en-US" sz="1351" dirty="0" smtClean="0">
                <a:solidFill>
                  <a:srgbClr val="FFFFFF"/>
                </a:solidFill>
              </a:rPr>
              <a:t>re-offend</a:t>
            </a:r>
            <a:endParaRPr lang="en-US" sz="1351" dirty="0">
              <a:solidFill>
                <a:srgbClr val="FFFFFF"/>
              </a:solidFill>
            </a:endParaRPr>
          </a:p>
        </p:txBody>
      </p:sp>
      <p:cxnSp>
        <p:nvCxnSpPr>
          <p:cNvPr id="56" name="Straight Arrow Connector 55"/>
          <p:cNvCxnSpPr>
            <a:stCxn id="21" idx="2"/>
            <a:endCxn id="55" idx="0"/>
          </p:cNvCxnSpPr>
          <p:nvPr/>
        </p:nvCxnSpPr>
        <p:spPr>
          <a:xfrm flipH="1">
            <a:off x="6121799" y="4389765"/>
            <a:ext cx="1025152" cy="81538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1" idx="2"/>
            <a:endCxn id="53" idx="0"/>
          </p:cNvCxnSpPr>
          <p:nvPr/>
        </p:nvCxnSpPr>
        <p:spPr>
          <a:xfrm>
            <a:off x="7146951" y="4389765"/>
            <a:ext cx="1765935" cy="80942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747275" y="4579440"/>
            <a:ext cx="95486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&lt; 45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36581" y="4579440"/>
            <a:ext cx="95486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≥ 45</a:t>
            </a:r>
          </a:p>
        </p:txBody>
      </p:sp>
    </p:spTree>
    <p:extLst>
      <p:ext uri="{BB962C8B-B14F-4D97-AF65-F5344CB8AC3E}">
        <p14:creationId xmlns:p14="http://schemas.microsoft.com/office/powerpoint/2010/main" val="257375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8" y="268224"/>
            <a:ext cx="11052001" cy="1279144"/>
          </a:xfrm>
        </p:spPr>
        <p:txBody>
          <a:bodyPr/>
          <a:lstStyle/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Interpretable Classifier Learned from Pre-Processed Dataset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3911" y="1433476"/>
            <a:ext cx="1836892" cy="300210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prior crimes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06477" y="2880932"/>
            <a:ext cx="1767435" cy="5080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predicted to </a:t>
            </a:r>
            <a:r>
              <a:rPr lang="en-US" sz="1351" dirty="0" smtClean="0">
                <a:solidFill>
                  <a:srgbClr val="FFFFFF"/>
                </a:solidFill>
              </a:rPr>
              <a:t/>
            </a:r>
            <a:br>
              <a:rPr lang="en-US" sz="1351" dirty="0" smtClean="0">
                <a:solidFill>
                  <a:srgbClr val="FFFFFF"/>
                </a:solidFill>
              </a:rPr>
            </a:br>
            <a:r>
              <a:rPr lang="en-US" sz="1351" dirty="0" smtClean="0">
                <a:solidFill>
                  <a:srgbClr val="FFFFFF"/>
                </a:solidFill>
              </a:rPr>
              <a:t>re-offend</a:t>
            </a:r>
            <a:endParaRPr lang="en-US" sz="1351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>
            <a:stCxn id="7" idx="2"/>
            <a:endCxn id="11" idx="0"/>
          </p:cNvCxnSpPr>
          <p:nvPr/>
        </p:nvCxnSpPr>
        <p:spPr>
          <a:xfrm flipH="1">
            <a:off x="4190195" y="1733686"/>
            <a:ext cx="1802162" cy="114724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80489" y="2085541"/>
            <a:ext cx="95486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&gt;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75343" y="2825916"/>
            <a:ext cx="1707549" cy="50808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predicted not to </a:t>
            </a:r>
            <a:r>
              <a:rPr lang="en-US" sz="1351" dirty="0" smtClean="0">
                <a:solidFill>
                  <a:srgbClr val="FFFFFF"/>
                </a:solidFill>
              </a:rPr>
              <a:t/>
            </a:r>
            <a:br>
              <a:rPr lang="en-US" sz="1351" dirty="0" smtClean="0">
                <a:solidFill>
                  <a:srgbClr val="FFFFFF"/>
                </a:solidFill>
              </a:rPr>
            </a:br>
            <a:r>
              <a:rPr lang="en-US" sz="1351" dirty="0" smtClean="0">
                <a:solidFill>
                  <a:srgbClr val="FFFFFF"/>
                </a:solidFill>
              </a:rPr>
              <a:t>re-offend</a:t>
            </a:r>
            <a:endParaRPr lang="en-US" sz="1351" dirty="0">
              <a:solidFill>
                <a:srgbClr val="FFFFFF"/>
              </a:solidFill>
            </a:endParaRPr>
          </a:p>
        </p:txBody>
      </p:sp>
      <p:cxnSp>
        <p:nvCxnSpPr>
          <p:cNvPr id="16" name="Straight Arrow Connector 15"/>
          <p:cNvCxnSpPr>
            <a:stCxn id="7" idx="2"/>
            <a:endCxn id="15" idx="0"/>
          </p:cNvCxnSpPr>
          <p:nvPr/>
        </p:nvCxnSpPr>
        <p:spPr>
          <a:xfrm>
            <a:off x="5992357" y="1733686"/>
            <a:ext cx="1936761" cy="10922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10803" y="2069373"/>
            <a:ext cx="95486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351" dirty="0">
                <a:solidFill>
                  <a:srgbClr val="FFFFFF"/>
                </a:solidFill>
              </a:rPr>
              <a:t>≤ 3</a:t>
            </a:r>
          </a:p>
        </p:txBody>
      </p:sp>
    </p:spTree>
    <p:extLst>
      <p:ext uri="{BB962C8B-B14F-4D97-AF65-F5344CB8AC3E}">
        <p14:creationId xmlns:p14="http://schemas.microsoft.com/office/powerpoint/2010/main" val="350479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B68AD03-E067-D44B-AF9D-4B222534F70D}"/>
              </a:ext>
            </a:extLst>
          </p:cNvPr>
          <p:cNvSpPr/>
          <p:nvPr/>
        </p:nvSpPr>
        <p:spPr>
          <a:xfrm>
            <a:off x="0" y="-1409"/>
            <a:ext cx="12192000" cy="5378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5A5132E2-5333-8E4B-BD2A-3E4A8D0CC5E2}"/>
              </a:ext>
            </a:extLst>
          </p:cNvPr>
          <p:cNvSpPr txBox="1">
            <a:spLocks/>
          </p:cNvSpPr>
          <p:nvPr/>
        </p:nvSpPr>
        <p:spPr bwMode="auto">
          <a:xfrm>
            <a:off x="167323" y="48682"/>
            <a:ext cx="10922000" cy="487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60957" rIns="121913" bIns="60957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19170">
              <a:defRPr/>
            </a:pPr>
            <a:r>
              <a:rPr lang="en-US" sz="1867" kern="0" dirty="0">
                <a:solidFill>
                  <a:prstClr val="white"/>
                </a:solidFill>
                <a:latin typeface="IBM Plex Sans" panose="020B0503050203000203" pitchFamily="34" charset="77"/>
              </a:rPr>
              <a:t>Balanced Accuracy vs. Fairness</a:t>
            </a:r>
          </a:p>
          <a:p>
            <a:pPr defTabSz="1219170">
              <a:defRPr/>
            </a:pPr>
            <a:endParaRPr lang="en-US" sz="1867" kern="0" dirty="0">
              <a:solidFill>
                <a:prstClr val="white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40A3775-9ECC-E649-83C1-6352E05F9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3" y="1430147"/>
            <a:ext cx="5590440" cy="3569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39B64F5-6520-D34A-BE9E-459862FFE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973" y="1430146"/>
            <a:ext cx="5590440" cy="3569407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6DF01BC6-AC5A-2B44-B617-39ED78E55DD5}"/>
              </a:ext>
            </a:extLst>
          </p:cNvPr>
          <p:cNvSpPr txBox="1">
            <a:spLocks/>
          </p:cNvSpPr>
          <p:nvPr/>
        </p:nvSpPr>
        <p:spPr>
          <a:xfrm>
            <a:off x="111459" y="5062696"/>
            <a:ext cx="5702168" cy="97911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2760" fontAlgn="base">
              <a:spcBef>
                <a:spcPts val="1956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  <a:t>For a classifier trained with original training data, at the best classification rate, this measure is quite high. This implies unfairness.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81CFEF53-6CDC-5A41-8624-FE3130B9A7AB}"/>
              </a:ext>
            </a:extLst>
          </p:cNvPr>
          <p:cNvSpPr txBox="1">
            <a:spLocks/>
          </p:cNvSpPr>
          <p:nvPr/>
        </p:nvSpPr>
        <p:spPr>
          <a:xfrm>
            <a:off x="167323" y="741310"/>
            <a:ext cx="11360891" cy="41015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2760" fontAlgn="base">
              <a:spcBef>
                <a:spcPts val="1956"/>
              </a:spcBef>
              <a:spcAft>
                <a:spcPct val="0"/>
              </a:spcAft>
              <a:defRPr/>
            </a:pPr>
            <a:r>
              <a:rPr lang="en-US" b="1" i="1" dirty="0">
                <a:solidFill>
                  <a:srgbClr val="FFFFFF"/>
                </a:solidFill>
                <a:latin typeface="IBM Plex Sans" panose="020B0503050203000203" pitchFamily="34" charset="77"/>
              </a:rPr>
              <a:t>abs(1-disparate impact) </a:t>
            </a:r>
            <a:r>
              <a:rPr lang="en-US" b="1" dirty="0">
                <a:solidFill>
                  <a:srgbClr val="FFFFFF"/>
                </a:solidFill>
                <a:latin typeface="IBM Plex Sans" panose="020B0503050203000203" pitchFamily="34" charset="77"/>
              </a:rPr>
              <a:t>must be close to zero (typically &lt; 0.2) for classifier predictions to be fair.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9275AADC-2997-6142-BB10-2E4F87FE64FF}"/>
              </a:ext>
            </a:extLst>
          </p:cNvPr>
          <p:cNvSpPr txBox="1">
            <a:spLocks/>
          </p:cNvSpPr>
          <p:nvPr/>
        </p:nvSpPr>
        <p:spPr>
          <a:xfrm>
            <a:off x="6343973" y="5062696"/>
            <a:ext cx="5702168" cy="61335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2760" fontAlgn="base">
              <a:spcBef>
                <a:spcPts val="1956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  <a:t>For a classifier trained with transformed training data, at the best classification rate, the measure drops significantly, implying bias mitigation.</a:t>
            </a:r>
          </a:p>
        </p:txBody>
      </p:sp>
    </p:spTree>
    <p:extLst>
      <p:ext uri="{BB962C8B-B14F-4D97-AF65-F5344CB8AC3E}">
        <p14:creationId xmlns:p14="http://schemas.microsoft.com/office/powerpoint/2010/main" val="3975745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r="5615"/>
          <a:stretch/>
        </p:blipFill>
        <p:spPr>
          <a:xfrm>
            <a:off x="0" y="-12599"/>
            <a:ext cx="12182400" cy="687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926578"/>
            <a:ext cx="80640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FFFFFF"/>
                </a:solidFill>
                <a:latin typeface="IBM Plex Sans" panose="020B0503050203000203" pitchFamily="34" charset="0"/>
              </a:rPr>
              <a:t>P. </a:t>
            </a:r>
            <a:r>
              <a:rPr lang="en-US" sz="1867" dirty="0" err="1">
                <a:solidFill>
                  <a:srgbClr val="FFFFFF"/>
                </a:solidFill>
                <a:latin typeface="IBM Plex Sans" panose="020B0503050203000203" pitchFamily="34" charset="0"/>
              </a:rPr>
              <a:t>Sattigeri</a:t>
            </a:r>
            <a:r>
              <a:rPr lang="en-US" sz="1867" dirty="0">
                <a:solidFill>
                  <a:srgbClr val="FFFFFF"/>
                </a:solidFill>
                <a:latin typeface="IBM Plex Sans" panose="020B0503050203000203" pitchFamily="34" charset="0"/>
              </a:rPr>
              <a:t>, S. C. Hoffman, V. </a:t>
            </a:r>
            <a:r>
              <a:rPr lang="en-US" sz="1867" dirty="0" err="1">
                <a:solidFill>
                  <a:srgbClr val="FFFFFF"/>
                </a:solidFill>
                <a:latin typeface="IBM Plex Sans" panose="020B0503050203000203" pitchFamily="34" charset="0"/>
              </a:rPr>
              <a:t>Chenthamarakshan</a:t>
            </a:r>
            <a:r>
              <a:rPr lang="en-US" sz="1867" dirty="0">
                <a:solidFill>
                  <a:srgbClr val="FFFFFF"/>
                </a:solidFill>
                <a:latin typeface="IBM Plex Sans" panose="020B0503050203000203" pitchFamily="34" charset="0"/>
              </a:rPr>
              <a:t>, and K. R. Varshney, “Fairness GAN,” </a:t>
            </a:r>
            <a:r>
              <a:rPr lang="en-US" sz="1867" i="1" dirty="0" smtClean="0">
                <a:solidFill>
                  <a:srgbClr val="FFFFFF"/>
                </a:solidFill>
                <a:latin typeface="IBM Plex Sans" panose="020B0503050203000203" pitchFamily="34" charset="0"/>
              </a:rPr>
              <a:t>IBM Journal of Research and Development, forthcoming</a:t>
            </a:r>
            <a:r>
              <a:rPr lang="en-US" sz="1867" dirty="0" smtClean="0">
                <a:solidFill>
                  <a:srgbClr val="FFFFFF"/>
                </a:solidFill>
                <a:latin typeface="IBM Plex Sans" panose="020B0503050203000203" pitchFamily="34" charset="0"/>
              </a:rPr>
              <a:t>.</a:t>
            </a: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565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04800" y="280416"/>
            <a:ext cx="5486400" cy="853440"/>
          </a:xfrm>
        </p:spPr>
        <p:txBody>
          <a:bodyPr/>
          <a:lstStyle/>
          <a:p>
            <a:r>
              <a:rPr lang="en-US" sz="2669" dirty="0"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10495200" cy="4781127"/>
          </a:xfr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An auxiliary classifier generative adversarial network (AC-GAN) with one main twist: try to predict the protected attribute as poorly as possible from the features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00" y="2622397"/>
            <a:ext cx="8748000" cy="38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1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04800" y="1499617"/>
                <a:ext cx="3657600" cy="148794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  <a:latin typeface="IBM Plex Sans" panose="020B0503050203000203" pitchFamily="34" charset="77"/>
                  </a:rPr>
                  <a:t>1.  Joint Conditional Generative 	Model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IBM Plex Sans" panose="020B0503050203000203" pitchFamily="34" charset="77"/>
                  </a:rPr>
                  <a:t>Learn a generative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Sans" panose="020B0503050203000203" pitchFamily="34" charset="77"/>
                  </a:rPr>
                  <a:t> that matches the true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467" dirty="0">
                    <a:solidFill>
                      <a:schemeClr val="bg1"/>
                    </a:solidFill>
                  </a:rPr>
                  <a:t>.</a:t>
                </a:r>
                <a:endParaRPr lang="en-US" dirty="0">
                  <a:solidFill>
                    <a:schemeClr val="bg1"/>
                  </a:solidFill>
                  <a:latin typeface="IBM Plex Sans" panose="020B0503050203000203" pitchFamily="34" charset="77"/>
                </a:endParaRPr>
              </a:p>
            </p:txBody>
          </p:sp>
        </mc:Choice>
        <mc:Fallback xmlns="">
          <p:sp>
            <p:nvSpPr>
              <p:cNvPr id="19" name="Text Placeholder 1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28600" y="1124712"/>
                <a:ext cx="2743200" cy="1115959"/>
              </a:xfrm>
              <a:blipFill rotWithShape="0">
                <a:blip r:embed="rId3"/>
                <a:stretch>
                  <a:fillRect l="-444" t="-2732" b="-3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198400" y="1499617"/>
            <a:ext cx="3782400" cy="478112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  <a:latin typeface="IBM Plex Sans" panose="020B0503050203000203" pitchFamily="34" charset="77"/>
              </a:rPr>
              <a:t>3.    GAN </a:t>
            </a:r>
            <a:r>
              <a:rPr lang="en-US" b="1" dirty="0">
                <a:solidFill>
                  <a:schemeClr val="bg1"/>
                </a:solidFill>
                <a:latin typeface="IBM Plex Sans" panose="020B0503050203000203" pitchFamily="34" charset="77"/>
              </a:rPr>
              <a:t>Formulation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IBM Plex Sans" panose="020B0503050203000203" pitchFamily="34" charset="77"/>
              </a:rPr>
              <a:t>Posed as an adversarial learning problem and solved using novel GAN formulation</a:t>
            </a:r>
          </a:p>
          <a:p>
            <a:pPr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18"/>
              <p:cNvSpPr txBox="1">
                <a:spLocks/>
              </p:cNvSpPr>
              <p:nvPr/>
            </p:nvSpPr>
            <p:spPr>
              <a:xfrm>
                <a:off x="4187587" y="1523493"/>
                <a:ext cx="3657600" cy="478112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/>
                  <a:buNone/>
                  <a:defRPr sz="1400" kern="1200">
                    <a:solidFill>
                      <a:schemeClr val="bg2"/>
                    </a:solidFill>
                    <a:latin typeface="+mn-lt"/>
                    <a:ea typeface="Arial" charset="0"/>
                    <a:cs typeface="Arial" charset="0"/>
                  </a:defRPr>
                </a:lvl1pPr>
                <a:lvl2pPr marL="173038" indent="-173038" algn="l" defTabSz="457200" rtl="0" eaLnBrk="1" latinLnBrk="0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ts val="0"/>
                  </a:spcAft>
                  <a:buFont typeface="Arial"/>
                  <a:buChar char="–"/>
                  <a:defRPr sz="1400" kern="1200">
                    <a:solidFill>
                      <a:schemeClr val="bg2"/>
                    </a:solidFill>
                    <a:latin typeface="+mn-lt"/>
                    <a:ea typeface="Arial" charset="0"/>
                    <a:cs typeface="Arial" charset="0"/>
                  </a:defRPr>
                </a:lvl2pPr>
                <a:lvl3pPr marL="396875" indent="-173038" algn="l" defTabSz="457200" rtl="0" eaLnBrk="1" latinLnBrk="0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ts val="0"/>
                  </a:spcAft>
                  <a:buFont typeface="Arial"/>
                  <a:buChar char="•"/>
                  <a:defRPr sz="1400" kern="1200">
                    <a:solidFill>
                      <a:schemeClr val="bg2"/>
                    </a:solidFill>
                    <a:latin typeface="+mn-lt"/>
                    <a:ea typeface="Arial" charset="0"/>
                    <a:cs typeface="Arial" charset="0"/>
                  </a:defRPr>
                </a:lvl3pPr>
                <a:lvl4pPr marL="625475" indent="-168275" algn="l" defTabSz="457200" rtl="0" eaLnBrk="1" latinLnBrk="0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ts val="0"/>
                  </a:spcAft>
                  <a:buFont typeface="Arial"/>
                  <a:buChar char="–"/>
                  <a:defRPr sz="1400" kern="1200">
                    <a:solidFill>
                      <a:schemeClr val="bg2"/>
                    </a:solidFill>
                    <a:latin typeface="+mn-lt"/>
                    <a:ea typeface="Arial" charset="0"/>
                    <a:cs typeface="Arial" charset="0"/>
                  </a:defRPr>
                </a:lvl4pPr>
                <a:lvl5pPr marL="803275" indent="-173038" algn="l" defTabSz="457200" rtl="0" eaLnBrk="1" latinLnBrk="0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ts val="0"/>
                  </a:spcAft>
                  <a:buFont typeface="Arial"/>
                  <a:buChar char="»"/>
                  <a:defRPr sz="1400" kern="1200">
                    <a:solidFill>
                      <a:schemeClr val="bg2"/>
                    </a:solidFill>
                    <a:latin typeface="+mn-lt"/>
                    <a:ea typeface="Arial" charset="0"/>
                    <a:cs typeface="Arial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189" indent="-457189">
                  <a:buFont typeface="Arial"/>
                  <a:buAutoNum type="arabicPeriod" startAt="2"/>
                </a:pPr>
                <a:r>
                  <a:rPr lang="en-US" sz="1867" b="1" dirty="0">
                    <a:solidFill>
                      <a:srgbClr val="FFFFFF"/>
                    </a:solidFill>
                    <a:latin typeface="IBM Plex Sans" panose="020B0503050203000203" pitchFamily="34" charset="77"/>
                  </a:rPr>
                  <a:t>Label  and Sensitive Attribute Independence Maximization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sz="1867" dirty="0">
                    <a:solidFill>
                      <a:srgbClr val="FFFFFF"/>
                    </a:solidFill>
                    <a:latin typeface="IBM Plex Sans" panose="020B0503050203000203" pitchFamily="34" charset="77"/>
                  </a:rPr>
                  <a:t>Make outcome and sensitive variable  (</a:t>
                </a:r>
                <a14:m>
                  <m:oMath xmlns:m="http://schemas.openxmlformats.org/officeDocument/2006/math">
                    <m:r>
                      <a:rPr lang="en-US" sz="1867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lang="en-US" sz="1867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867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𝑎𝑛𝑑</m:t>
                    </m:r>
                    <m:r>
                      <a:rPr lang="en-US" sz="1867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867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r>
                  <a:rPr lang="en-US" sz="1867" dirty="0">
                    <a:solidFill>
                      <a:srgbClr val="FFFFFF"/>
                    </a:solidFill>
                    <a:latin typeface="IBM Plex Sans" panose="020B0503050203000203" pitchFamily="34" charset="77"/>
                  </a:rPr>
                  <a:t>) independent in the learned distribution. </a:t>
                </a:r>
              </a:p>
            </p:txBody>
          </p:sp>
        </mc:Choice>
        <mc:Fallback xmlns="">
          <p:sp>
            <p:nvSpPr>
              <p:cNvPr id="21" name="Text Placeholder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690" y="1142619"/>
                <a:ext cx="2743200" cy="3585845"/>
              </a:xfrm>
              <a:prstGeom prst="rect">
                <a:avLst/>
              </a:prstGeom>
              <a:blipFill rotWithShape="0">
                <a:blip r:embed="rId4"/>
                <a:stretch>
                  <a:fillRect l="-4222" t="-2037" r="-3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968000" y="3192746"/>
                <a:ext cx="4012800" cy="259609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800"/>
                  </a:spcBef>
                </a:pPr>
                <a:r>
                  <a:rPr lang="en-US" sz="1867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Discriminator Training:</a:t>
                </a:r>
                <a:endParaRPr lang="en-US" sz="1867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67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1867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867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sz="1867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Generator Training:</a:t>
                </a:r>
                <a:endParaRPr lang="en-US" sz="1867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67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1867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67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867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6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867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here</m:t>
                      </m:r>
                      <m:r>
                        <a:rPr lang="en-US" sz="1867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67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67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67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186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6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sz="186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𝑟𝑒𝑎𝑙</m:t>
                          </m:r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𝑓𝑎𝑘𝑒</m:t>
                          </m:r>
                        </m:e>
                      </m:d>
                    </m:oMath>
                  </m:oMathPara>
                </a14:m>
                <a:endParaRPr lang="en-US" sz="1867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800"/>
                  </a:spcBef>
                </a:pPr>
                <a:r>
                  <a:rPr lang="en-US" sz="1867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67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𝑖𝑑𝑒𝑛𝑡𝑖𝑓𝑖𝑐𝑎𝑡𝑖𝑜𝑛</m:t>
                    </m:r>
                    <m:r>
                      <a:rPr lang="en-US" sz="1867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67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𝑙𝑜𝑠𝑠</m:t>
                    </m:r>
                  </m:oMath>
                </a14:m>
                <a:endParaRPr lang="en-US" sz="1867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186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6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𝑓𝑎𝑖𝑟𝑛𝑒𝑠𝑠</m:t>
                      </m:r>
                      <m:r>
                        <a:rPr lang="en-US" sz="186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6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6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867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000" y="2394559"/>
                <a:ext cx="3009600" cy="1969770"/>
              </a:xfrm>
              <a:prstGeom prst="rect">
                <a:avLst/>
              </a:prstGeom>
              <a:blipFill rotWithShape="0">
                <a:blip r:embed="rId5"/>
                <a:stretch>
                  <a:fillRect l="-607" t="-929" b="-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CFDBC4A5-873D-6943-9BB1-814F322CBE4D}"/>
              </a:ext>
            </a:extLst>
          </p:cNvPr>
          <p:cNvSpPr/>
          <p:nvPr/>
        </p:nvSpPr>
        <p:spPr>
          <a:xfrm>
            <a:off x="0" y="-1409"/>
            <a:ext cx="12192000" cy="5378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</a:rPr>
              <a:t>Fairness GAN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9F38DDD-5C27-3B4F-9C53-222CD08B7CA0}"/>
              </a:ext>
            </a:extLst>
          </p:cNvPr>
          <p:cNvSpPr/>
          <p:nvPr/>
        </p:nvSpPr>
        <p:spPr>
          <a:xfrm>
            <a:off x="2832847" y="3765176"/>
            <a:ext cx="2199341" cy="2194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4DE10D2-5814-0D4F-B2A8-8D86A2F83905}"/>
              </a:ext>
            </a:extLst>
          </p:cNvPr>
          <p:cNvSpPr/>
          <p:nvPr/>
        </p:nvSpPr>
        <p:spPr>
          <a:xfrm>
            <a:off x="5339016" y="3765176"/>
            <a:ext cx="2199341" cy="2194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xmlns="" id="{8EDE992D-3E72-6042-8E4B-1B84046AE3D6}"/>
              </a:ext>
            </a:extLst>
          </p:cNvPr>
          <p:cNvSpPr/>
          <p:nvPr/>
        </p:nvSpPr>
        <p:spPr>
          <a:xfrm rot="16200000">
            <a:off x="345841" y="4041851"/>
            <a:ext cx="2164896" cy="1641211"/>
          </a:xfrm>
          <a:prstGeom prst="trapezoid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856E1B45-D1BF-6E45-9595-B9482CCEC16A}"/>
                  </a:ext>
                </a:extLst>
              </p:cNvPr>
              <p:cNvSpPr txBox="1"/>
              <p:nvPr/>
            </p:nvSpPr>
            <p:spPr>
              <a:xfrm>
                <a:off x="712093" y="4497356"/>
                <a:ext cx="147539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𝐹𝑎𝑖𝑟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𝐺𝑒𝑛𝑒𝑟𝑎𝑡𝑜𝑟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sz="1600" i="1" dirty="0">
                  <a:solidFill>
                    <a:srgbClr val="00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|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56E1B45-D1BF-6E45-9595-B9482CCEC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70" y="3373017"/>
                <a:ext cx="1106546" cy="553998"/>
              </a:xfrm>
              <a:prstGeom prst="rect">
                <a:avLst/>
              </a:prstGeom>
              <a:blipFill rotWithShape="0">
                <a:blip r:embed="rId6"/>
                <a:stretch>
                  <a:fillRect b="-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18525C07-058E-974E-8E7B-7F7C33F8370E}"/>
              </a:ext>
            </a:extLst>
          </p:cNvPr>
          <p:cNvCxnSpPr>
            <a:cxnSpLocks/>
            <a:stCxn id="38" idx="2"/>
            <a:endCxn id="3" idx="1"/>
          </p:cNvCxnSpPr>
          <p:nvPr/>
        </p:nvCxnSpPr>
        <p:spPr>
          <a:xfrm>
            <a:off x="2248895" y="4862456"/>
            <a:ext cx="5839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41680A12-4FC5-CF44-B87D-E04BBA53846B}"/>
              </a:ext>
            </a:extLst>
          </p:cNvPr>
          <p:cNvSpPr/>
          <p:nvPr/>
        </p:nvSpPr>
        <p:spPr>
          <a:xfrm>
            <a:off x="5368467" y="3780008"/>
            <a:ext cx="2152957" cy="2164896"/>
          </a:xfrm>
          <a:prstGeom prst="roundRect">
            <a:avLst>
              <a:gd name="adj" fmla="val 414"/>
            </a:avLst>
          </a:prstGeom>
          <a:blipFill dpi="0" rotWithShape="1">
            <a:blip r:embed="rId7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725C506C-0F01-0544-862E-459B7AEAD748}"/>
                  </a:ext>
                </a:extLst>
              </p:cNvPr>
              <p:cNvSpPr txBox="1"/>
              <p:nvPr/>
            </p:nvSpPr>
            <p:spPr>
              <a:xfrm>
                <a:off x="5638025" y="4369763"/>
                <a:ext cx="1693739" cy="11763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𝑹𝒆𝒂𝒍</m:t>
                      </m:r>
                      <m:r>
                        <a:rPr lang="en-US" sz="18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67" b="1" i="1" dirty="0">
                  <a:solidFill>
                    <a:srgbClr val="FFFFFF"/>
                  </a:solidFill>
                  <a:latin typeface="IBM Plex Sans Light" panose="020B0403050203000203" pitchFamily="34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67" b="1" i="1">
                        <a:solidFill>
                          <a:srgbClr val="FFFFFF"/>
                        </a:solidFill>
                        <a:latin typeface="Cambria Math" charset="0"/>
                      </a:rPr>
                      <m:t>𝑫𝒂𝒕𝒂</m:t>
                    </m:r>
                    <m:r>
                      <a:rPr lang="en-US" sz="1867" b="1" i="1">
                        <a:solidFill>
                          <a:srgbClr val="FFFFFF"/>
                        </a:solidFill>
                        <a:latin typeface="Cambria Math" charset="0"/>
                      </a:rPr>
                      <m:t> :</m:t>
                    </m:r>
                    <m:sSub>
                      <m:sSubPr>
                        <m:ctrlPr>
                          <a:rPr lang="en-US" sz="1867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67" b="1" i="1">
                            <a:solidFill>
                              <a:srgbClr val="FFFFFF"/>
                            </a:solidFill>
                            <a:latin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sz="1867" b="1" i="1">
                            <a:solidFill>
                              <a:srgbClr val="FFFFFF"/>
                            </a:solidFill>
                            <a:latin typeface="Cambria Math" charset="0"/>
                          </a:rPr>
                          <m:t>𝒅𝒂𝒕𝒂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1867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67" b="1" i="1">
                            <a:solidFill>
                              <a:srgbClr val="FFFFFF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lang="en-US" sz="1867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67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867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867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1867" b="1" i="1">
                        <a:solidFill>
                          <a:srgbClr val="FFFF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467" b="1" i="1" dirty="0">
                    <a:solidFill>
                      <a:srgbClr val="FFFFFF"/>
                    </a:solidFill>
                    <a:latin typeface="IBM Plex Sans Light" panose="020B0403050203000203" pitchFamily="34" charset="77"/>
                  </a:rPr>
                  <a:t> </a:t>
                </a:r>
              </a:p>
              <a:p>
                <a:endParaRPr lang="en-US" sz="2133" b="1" i="1" dirty="0">
                  <a:solidFill>
                    <a:srgbClr val="FFFFFF"/>
                  </a:solidFill>
                  <a:latin typeface="IBM Plex Sans Light" panose="020B0403050203000203" pitchFamily="34" charset="7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25C506C-0F01-0544-862E-459B7AEAD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19" y="3277322"/>
                <a:ext cx="1270304" cy="91345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8EF0BF83-58FB-074B-A222-E321DB25FE26}"/>
              </a:ext>
            </a:extLst>
          </p:cNvPr>
          <p:cNvCxnSpPr>
            <a:cxnSpLocks/>
          </p:cNvCxnSpPr>
          <p:nvPr/>
        </p:nvCxnSpPr>
        <p:spPr>
          <a:xfrm>
            <a:off x="304800" y="4862455"/>
            <a:ext cx="3028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8E53F666-E432-EB43-92A0-38C9083F150B}"/>
                  </a:ext>
                </a:extLst>
              </p:cNvPr>
              <p:cNvSpPr/>
              <p:nvPr/>
            </p:nvSpPr>
            <p:spPr>
              <a:xfrm>
                <a:off x="153033" y="4505925"/>
                <a:ext cx="53828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>
                    <a:solidFill>
                      <a:srgbClr val="FFFFFF"/>
                    </a:solidFill>
                  </a:rPr>
                  <a:t> </a:t>
                </a:r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E53F666-E432-EB43-92A0-38C9083F1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4" y="3379444"/>
                <a:ext cx="451855" cy="27276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DF948BE-FCC0-9F49-BAC5-01C7B5344B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8000"/>
          </a:blip>
          <a:srcRect r="49808" b="49880"/>
          <a:stretch/>
        </p:blipFill>
        <p:spPr>
          <a:xfrm>
            <a:off x="2818650" y="3763075"/>
            <a:ext cx="2230471" cy="2227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1F379BCA-C6F5-7345-B4D6-29778C4683BE}"/>
                  </a:ext>
                </a:extLst>
              </p:cNvPr>
              <p:cNvSpPr txBox="1"/>
              <p:nvPr/>
            </p:nvSpPr>
            <p:spPr>
              <a:xfrm>
                <a:off x="3011878" y="4385919"/>
                <a:ext cx="1901045" cy="121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𝑮𝒆𝒏𝒆𝒓𝒂𝒕𝒆𝒅</m:t>
                      </m:r>
                      <m:r>
                        <a:rPr lang="en-US" sz="18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67" b="1" i="1" dirty="0">
                  <a:solidFill>
                    <a:srgbClr val="FFFFFF"/>
                  </a:solidFill>
                  <a:latin typeface="IBM Plex Sans Light" panose="020B0403050203000203" pitchFamily="34" charset="7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b="1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𝑫𝒂𝒕𝒂</m:t>
                      </m:r>
                      <m:r>
                        <a:rPr lang="en-US" sz="1867" b="1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:</m:t>
                      </m:r>
                    </m:oMath>
                  </m:oMathPara>
                </a14:m>
                <a:endParaRPr lang="en-US" sz="1867" b="1" i="1" dirty="0">
                  <a:solidFill>
                    <a:srgbClr val="FFFFFF"/>
                  </a:solidFill>
                  <a:latin typeface="IBM Plex Sans Light" panose="020B0403050203000203" pitchFamily="34" charset="7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67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67" b="1" i="1">
                            <a:solidFill>
                              <a:srgbClr val="FFFFFF"/>
                            </a:solidFill>
                            <a:latin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sz="1867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sz="1867" b="1" i="1">
                        <a:solidFill>
                          <a:srgbClr val="FFFF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1867" b="1" i="1">
                        <a:solidFill>
                          <a:srgbClr val="FFFFFF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1867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67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867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67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1867" b="1" i="1">
                        <a:solidFill>
                          <a:srgbClr val="FFFF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467" b="1" i="1" dirty="0">
                    <a:solidFill>
                      <a:srgbClr val="FFFFFF"/>
                    </a:solidFill>
                    <a:latin typeface="IBM Plex Sans Light" panose="020B0403050203000203" pitchFamily="34" charset="77"/>
                  </a:rPr>
                  <a:t> </a:t>
                </a:r>
              </a:p>
              <a:p>
                <a:endParaRPr lang="en-US" sz="2133" b="1" i="1" dirty="0">
                  <a:solidFill>
                    <a:srgbClr val="FFFFFF"/>
                  </a:solidFill>
                  <a:latin typeface="IBM Plex Sans Light" panose="020B0403050203000203" pitchFamily="34" charset="7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F379BCA-C6F5-7345-B4D6-29778C46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908" y="3289439"/>
                <a:ext cx="1425784" cy="94083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rved Up Arrow 9">
            <a:extLst>
              <a:ext uri="{FF2B5EF4-FFF2-40B4-BE49-F238E27FC236}">
                <a16:creationId xmlns:a16="http://schemas.microsoft.com/office/drawing/2014/main" xmlns="" id="{FD7303E5-568F-8042-A983-E31DA25BE115}"/>
              </a:ext>
            </a:extLst>
          </p:cNvPr>
          <p:cNvSpPr/>
          <p:nvPr/>
        </p:nvSpPr>
        <p:spPr>
          <a:xfrm>
            <a:off x="4453467" y="5959736"/>
            <a:ext cx="1642533" cy="47493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B69DBCE4-8716-0F4E-BAB1-B61B91E5EDAD}"/>
                  </a:ext>
                </a:extLst>
              </p:cNvPr>
              <p:cNvSpPr txBox="1"/>
              <p:nvPr/>
            </p:nvSpPr>
            <p:spPr>
              <a:xfrm>
                <a:off x="4839520" y="6117467"/>
                <a:ext cx="6011333" cy="738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𝑮𝑨𝑵</m:t>
                      </m:r>
                      <m:r>
                        <a:rPr lang="en-US" sz="14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𝑫𝒊𝒔𝒄𝒓𝒊𝒎𝒊𝒏𝒂𝒕𝒐𝒓</m:t>
                      </m:r>
                      <m:r>
                        <a:rPr lang="en-US" sz="14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𝑴𝒂𝒕𝒄𝒉𝒊𝒏𝒈</m:t>
                      </m:r>
                      <m:r>
                        <a:rPr lang="en-US" sz="14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</m:oMath>
                  </m:oMathPara>
                </a14:m>
                <a:endParaRPr lang="en-US" sz="1467" b="1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sz="14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𝑭𝒂𝒊𝒓𝒏𝒆𝒔𝒔</m:t>
                      </m:r>
                      <m:r>
                        <a:rPr lang="en-US" sz="14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67" b="1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</m:oMath>
                  </m:oMathPara>
                </a14:m>
                <a:endParaRPr lang="en-US" sz="1333" b="1" dirty="0">
                  <a:solidFill>
                    <a:srgbClr val="FFFFFF"/>
                  </a:solidFill>
                </a:endParaRPr>
              </a:p>
              <a:p>
                <a:endParaRPr lang="en-US" sz="1867" b="1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69DBCE4-8716-0F4E-BAB1-B61B91E5E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640" y="4588100"/>
                <a:ext cx="4508500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Fairness GAN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0" t="9861" r="13047" b="46528"/>
          <a:stretch/>
        </p:blipFill>
        <p:spPr>
          <a:xfrm>
            <a:off x="1905002" y="1057275"/>
            <a:ext cx="8572500" cy="2490071"/>
          </a:xfrm>
          <a:prstGeom prst="rect">
            <a:avLst/>
          </a:prstGeom>
        </p:spPr>
      </p:pic>
      <p:sp>
        <p:nvSpPr>
          <p:cNvPr id="6" name="Arrow: Down 24"/>
          <p:cNvSpPr/>
          <p:nvPr/>
        </p:nvSpPr>
        <p:spPr>
          <a:xfrm>
            <a:off x="5868163" y="3654376"/>
            <a:ext cx="646176" cy="580693"/>
          </a:xfrm>
          <a:prstGeom prst="downArrow">
            <a:avLst>
              <a:gd name="adj1" fmla="val 50000"/>
              <a:gd name="adj2" fmla="val 35121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54"/>
            <a:endParaRPr lang="en-US" sz="1600" dirty="0" err="1">
              <a:solidFill>
                <a:srgbClr val="FFFFFF"/>
              </a:solidFill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00" t="58907" r="13047" b="6538"/>
          <a:stretch/>
        </p:blipFill>
        <p:spPr>
          <a:xfrm>
            <a:off x="1905002" y="4342102"/>
            <a:ext cx="8572500" cy="19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40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Is it accountable?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 smtClean="0"/>
              <a:t>Is it easy to understand?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Did anyone tamper with it?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Is it fair?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take to trust a decision made by a machine? </a:t>
            </a:r>
            <a:r>
              <a:rPr lang="en-US" sz="4000" dirty="0"/>
              <a:t>(Besides it being 99% accurate)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4A919BC-0B2D-0F41-864D-F30775EDFD0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898" y="4484587"/>
            <a:ext cx="2002205" cy="195072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9441476-D18F-CB4F-B855-1D40BF1206A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6639" y="4484587"/>
            <a:ext cx="1950720" cy="195072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4873915-6B36-2047-A576-72FFAECFF8B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40" y="4484587"/>
            <a:ext cx="1950720" cy="194526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0FA3393-CB57-544F-8FF6-0B990F04C91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0838" t="3384" b="2576"/>
          <a:stretch/>
        </p:blipFill>
        <p:spPr>
          <a:xfrm rot="16200000">
            <a:off x="9689963" y="4476455"/>
            <a:ext cx="1956068" cy="195072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2533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Fairness GAN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0" t="9861" r="13047" b="46528"/>
          <a:stretch/>
        </p:blipFill>
        <p:spPr>
          <a:xfrm>
            <a:off x="1905002" y="1057275"/>
            <a:ext cx="8572500" cy="2490071"/>
          </a:xfrm>
          <a:prstGeom prst="rect">
            <a:avLst/>
          </a:prstGeom>
        </p:spPr>
      </p:pic>
      <p:sp>
        <p:nvSpPr>
          <p:cNvPr id="6" name="Arrow: Down 24"/>
          <p:cNvSpPr/>
          <p:nvPr/>
        </p:nvSpPr>
        <p:spPr>
          <a:xfrm>
            <a:off x="5868163" y="3654376"/>
            <a:ext cx="646176" cy="580693"/>
          </a:xfrm>
          <a:prstGeom prst="downArrow">
            <a:avLst>
              <a:gd name="adj1" fmla="val 50000"/>
              <a:gd name="adj2" fmla="val 35121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54"/>
            <a:endParaRPr lang="en-US" sz="1600" dirty="0" err="1">
              <a:solidFill>
                <a:srgbClr val="FFFFFF"/>
              </a:solidFill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44" t="8472" r="12969" b="48056"/>
          <a:stretch/>
        </p:blipFill>
        <p:spPr>
          <a:xfrm>
            <a:off x="1905001" y="1057275"/>
            <a:ext cx="8623755" cy="2490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65" t="53750" r="12968" b="11806"/>
          <a:stretch/>
        </p:blipFill>
        <p:spPr>
          <a:xfrm>
            <a:off x="1905002" y="4355647"/>
            <a:ext cx="8572500" cy="1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71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" y="5926578"/>
            <a:ext cx="7791451" cy="954300"/>
          </a:xfrm>
          <a:prstGeom prst="rect">
            <a:avLst/>
          </a:prstGeom>
          <a:solidFill>
            <a:srgbClr val="091E73"/>
          </a:solidFill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FFFFFF"/>
                </a:solidFill>
                <a:latin typeface="IBM Plex Sans" panose="020B0503050203000203" pitchFamily="34" charset="0"/>
              </a:rPr>
              <a:t>R. E. K. Bellamy et al., “AI Fairness 360: An Extensible Toolkit for Detecting, Understanding, and Mitigating Unwanted Algorithmic </a:t>
            </a:r>
            <a:r>
              <a:rPr lang="en-US" sz="1867" dirty="0" smtClean="0">
                <a:solidFill>
                  <a:srgbClr val="FFFFFF"/>
                </a:solidFill>
                <a:latin typeface="IBM Plex Sans" panose="020B0503050203000203" pitchFamily="34" charset="0"/>
              </a:rPr>
              <a:t>Bias,” </a:t>
            </a:r>
            <a:r>
              <a:rPr lang="en-US" sz="1867" i="1" dirty="0" smtClean="0">
                <a:solidFill>
                  <a:srgbClr val="FFFFFF"/>
                </a:solidFill>
                <a:latin typeface="IBM Plex Sans" panose="020B0503050203000203" pitchFamily="34" charset="0"/>
              </a:rPr>
              <a:t>IBM Journal of Research and Development, forthcoming</a:t>
            </a:r>
            <a:r>
              <a:rPr lang="en-US" sz="1867" dirty="0" smtClean="0">
                <a:solidFill>
                  <a:srgbClr val="FFFFFF"/>
                </a:solidFill>
                <a:latin typeface="IBM Plex Sans" panose="020B0503050203000203" pitchFamily="34" charset="0"/>
              </a:rPr>
              <a:t>. </a:t>
            </a: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228113"/>
            <a:ext cx="7105650" cy="61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27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15691B45-B5B5-834F-A86A-C2BCC928F1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995" y="1404799"/>
          <a:ext cx="11038948" cy="46167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666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55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299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Fairness Measures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Framework to test given algorithm on variety of datasets and fairness metrics</a:t>
                      </a:r>
                      <a:endParaRPr lang="en-US" sz="15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2"/>
                        </a:rPr>
                        <a:t>https://github.com/megantosh/fairness_measures_code</a:t>
                      </a: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50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Fairness Comparison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Extensible test-bed to facilitate direct comparisons of algorithms with respect to fairness measures.</a:t>
                      </a:r>
                      <a:r>
                        <a:rPr lang="en-US" sz="15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Includes raw &amp; preprocessed</a:t>
                      </a:r>
                      <a:r>
                        <a:rPr lang="en-US" sz="15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datasets</a:t>
                      </a:r>
                      <a:endParaRPr lang="en-US" sz="15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3"/>
                        </a:rPr>
                        <a:t>https://github.com/algofairness/fairness-comparison</a:t>
                      </a:r>
                      <a:endParaRPr lang="en-US" sz="12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l"/>
                      <a:r>
                        <a:rPr lang="en-US" sz="15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Themis-ML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library built on</a:t>
                      </a:r>
                      <a:r>
                        <a:rPr lang="en-US" sz="15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0" i="0" dirty="0" err="1" smtClean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scikit</a:t>
                      </a:r>
                      <a:r>
                        <a:rPr lang="en-US" sz="1500" b="0" i="0" dirty="0" smtClean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-learn </a:t>
                      </a:r>
                      <a:r>
                        <a:rPr lang="en-US" sz="15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that implements fairness-aware machine learning algorithms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4"/>
                        </a:rPr>
                        <a:t>https://github.com/cosmicBboy/themis-ml</a:t>
                      </a:r>
                      <a:endParaRPr lang="en-US" sz="12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FairML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Looks at significance of model inputs to quantify prediction</a:t>
                      </a:r>
                      <a:r>
                        <a:rPr lang="en-US" sz="15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dependence on inputs</a:t>
                      </a:r>
                      <a:endParaRPr lang="en-US" sz="15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5"/>
                        </a:rPr>
                        <a:t>https://github.com/adebayoj/fairml</a:t>
                      </a: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l"/>
                      <a:r>
                        <a:rPr lang="en-US" sz="15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Aequitas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Web audit tool as well as</a:t>
                      </a:r>
                      <a:r>
                        <a:rPr lang="en-US" sz="15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lib. Generates bias report for</a:t>
                      </a:r>
                      <a:r>
                        <a:rPr lang="en-US" sz="15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given model and dataset</a:t>
                      </a:r>
                      <a:endParaRPr lang="en-US" sz="15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6"/>
                        </a:rPr>
                        <a:t>https://github.com/dssg/aequitas</a:t>
                      </a:r>
                      <a:endParaRPr lang="en-US" sz="12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29979">
                <a:tc>
                  <a:txBody>
                    <a:bodyPr/>
                    <a:lstStyle/>
                    <a:p>
                      <a:pPr algn="l"/>
                      <a:r>
                        <a:rPr lang="en-US" sz="15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Fairtest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Tests for associations between algorithm outputs and protected populations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7"/>
                        </a:rPr>
                        <a:t>https://github.com/columbia/fairtest</a:t>
                      </a:r>
                      <a:endParaRPr lang="en-US" sz="12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/>
                      <a:r>
                        <a:rPr lang="en-US" sz="15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Themis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Takes a black-box</a:t>
                      </a:r>
                      <a:r>
                        <a:rPr lang="en-US" sz="15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decision-making procedure and designs test</a:t>
                      </a:r>
                      <a:r>
                        <a:rPr lang="en-US" sz="15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cases automatically to explore</a:t>
                      </a:r>
                      <a:r>
                        <a:rPr lang="en-US" sz="15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where the procedure might be</a:t>
                      </a:r>
                      <a:r>
                        <a:rPr lang="en-US" sz="15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exhibiting group-based or causal</a:t>
                      </a:r>
                      <a:r>
                        <a:rPr lang="en-US" sz="15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discrimination</a:t>
                      </a:r>
                      <a:endParaRPr lang="en-US" sz="15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8"/>
                        </a:rPr>
                        <a:t>https://github.com/LASER-UMASS/Themis</a:t>
                      </a: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l"/>
                      <a:r>
                        <a:rPr lang="en-US" sz="15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Audit-AI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library built on top of </a:t>
                      </a:r>
                      <a:r>
                        <a:rPr lang="en-US" sz="1500" b="0" i="0" dirty="0" err="1" smtClean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scikit</a:t>
                      </a:r>
                      <a:r>
                        <a:rPr lang="en-US" sz="1500" b="0" i="0" dirty="0" smtClean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-learn</a:t>
                      </a:r>
                      <a:r>
                        <a:rPr lang="en-US" sz="1500" b="0" i="0" baseline="0" dirty="0" smtClean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with v</a:t>
                      </a:r>
                      <a:r>
                        <a:rPr lang="en-US" sz="15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arious statistical tests for</a:t>
                      </a:r>
                      <a:r>
                        <a:rPr lang="en-US" sz="15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classification and regression tasks</a:t>
                      </a:r>
                      <a:endParaRPr lang="en-US" sz="15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9"/>
                        </a:rPr>
                        <a:t>https://github.com/pymetrics/audit-ai</a:t>
                      </a: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3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E79E5C-5449-8B45-BB64-42697C386D40}"/>
              </a:ext>
            </a:extLst>
          </p:cNvPr>
          <p:cNvSpPr/>
          <p:nvPr/>
        </p:nvSpPr>
        <p:spPr>
          <a:xfrm>
            <a:off x="5704885" y="0"/>
            <a:ext cx="648711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304800" y="195073"/>
            <a:ext cx="2977661" cy="60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60957" rIns="121913" bIns="60957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667" b="1" kern="0" dirty="0">
                <a:solidFill>
                  <a:srgbClr val="FFFFFF"/>
                </a:solidFill>
                <a:latin typeface="IBM Plex Sans" panose="020B0503050203000203" pitchFamily="34" charset="77"/>
              </a:rPr>
              <a:t>AI Fairness 360</a:t>
            </a:r>
            <a:r>
              <a:rPr lang="en-US" sz="2400" kern="0" dirty="0">
                <a:solidFill>
                  <a:srgbClr val="FFFFFF"/>
                </a:solidFill>
                <a:latin typeface="IBM Plex Sans" panose="020B0503050203000203" pitchFamily="34" charset="77"/>
              </a:rPr>
              <a:t/>
            </a:r>
            <a:br>
              <a:rPr lang="en-US" sz="2400" kern="0" dirty="0">
                <a:solidFill>
                  <a:srgbClr val="FFFFFF"/>
                </a:solidFill>
                <a:latin typeface="IBM Plex Sans" panose="020B0503050203000203" pitchFamily="34" charset="77"/>
              </a:rPr>
            </a:br>
            <a:endParaRPr lang="en-US" sz="2400" kern="0" dirty="0">
              <a:solidFill>
                <a:srgbClr val="FFFFFF"/>
              </a:solidFill>
              <a:latin typeface="IBM Plex Sans" panose="020B0503050203000203" pitchFamily="34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99FDA67C-3890-B943-ADAA-6EDB3CF3BB37}"/>
              </a:ext>
            </a:extLst>
          </p:cNvPr>
          <p:cNvSpPr txBox="1">
            <a:spLocks/>
          </p:cNvSpPr>
          <p:nvPr/>
        </p:nvSpPr>
        <p:spPr bwMode="auto">
          <a:xfrm>
            <a:off x="6242260" y="195071"/>
            <a:ext cx="2977661" cy="60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60957" rIns="121913" bIns="60957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667" b="1" kern="0" dirty="0">
                <a:solidFill>
                  <a:srgbClr val="FFFFFF"/>
                </a:solidFill>
                <a:latin typeface="IBM Plex Sans" panose="020B0503050203000203" pitchFamily="34" charset="77"/>
              </a:rPr>
              <a:t>Differentiation</a:t>
            </a:r>
            <a:endParaRPr lang="en-US" sz="2400" kern="0" dirty="0">
              <a:solidFill>
                <a:srgbClr val="FFFFFF"/>
              </a:solidFill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304801" y="1463042"/>
            <a:ext cx="5094515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IBM Plex Sans" panose="020B0503050203000203" pitchFamily="34" charset="77"/>
              </a:rPr>
              <a:t>Datasets</a:t>
            </a:r>
          </a:p>
          <a:p>
            <a:pPr>
              <a:spcBef>
                <a:spcPts val="2667"/>
              </a:spcBef>
            </a:pPr>
            <a:r>
              <a:rPr lang="en-US" b="1" dirty="0">
                <a:solidFill>
                  <a:srgbClr val="FFFFFF"/>
                </a:solidFill>
                <a:latin typeface="IBM Plex Sans" panose="020B0503050203000203" pitchFamily="34" charset="77"/>
              </a:rPr>
              <a:t>Toolbox</a:t>
            </a:r>
          </a:p>
          <a:p>
            <a:pPr lvl="1" indent="0"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  <a:t>Fairness metrics (30+)</a:t>
            </a:r>
          </a:p>
          <a:p>
            <a:pPr lvl="1" indent="0">
              <a:spcBef>
                <a:spcPts val="1156"/>
              </a:spcBef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  <a:t>Fairness metric explanations</a:t>
            </a:r>
          </a:p>
          <a:p>
            <a:pPr lvl="1" indent="0">
              <a:spcBef>
                <a:spcPts val="1156"/>
              </a:spcBef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  <a:t>Bias mitigation algorithms (9+)</a:t>
            </a:r>
          </a:p>
          <a:p>
            <a:pPr>
              <a:spcBef>
                <a:spcPts val="2667"/>
              </a:spcBef>
            </a:pPr>
            <a:r>
              <a:rPr lang="en-US" b="1" dirty="0">
                <a:solidFill>
                  <a:srgbClr val="FFFFFF"/>
                </a:solidFill>
                <a:latin typeface="IBM Plex Sans" panose="020B0503050203000203" pitchFamily="34" charset="77"/>
              </a:rPr>
              <a:t>Guidance</a:t>
            </a:r>
          </a:p>
          <a:p>
            <a:pPr>
              <a:spcBef>
                <a:spcPts val="2667"/>
              </a:spcBef>
            </a:pPr>
            <a:r>
              <a:rPr lang="en-US" b="1" dirty="0">
                <a:solidFill>
                  <a:srgbClr val="FFFFFF"/>
                </a:solidFill>
                <a:latin typeface="IBM Plex Sans" panose="020B0503050203000203" pitchFamily="34" charset="77"/>
              </a:rPr>
              <a:t>Industry-specific tutorials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6081428-35A1-F54F-A6B2-430A37E057DA}"/>
              </a:ext>
            </a:extLst>
          </p:cNvPr>
          <p:cNvSpPr txBox="1">
            <a:spLocks/>
          </p:cNvSpPr>
          <p:nvPr/>
        </p:nvSpPr>
        <p:spPr>
          <a:xfrm>
            <a:off x="6165350" y="1463042"/>
            <a:ext cx="5644940" cy="5205732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0"/>
              </a:spcBef>
            </a:pPr>
            <a:r>
              <a:rPr lang="en-US" b="1" dirty="0">
                <a:solidFill>
                  <a:srgbClr val="FFFFFF"/>
                </a:solidFill>
                <a:latin typeface="IBM Plex Sans" panose="020B0503050203000203" pitchFamily="34" charset="77"/>
              </a:rPr>
              <a:t>Comprehensive bias mitigation toolbox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  <a:t> (including unique algorithms from IBM Research)</a:t>
            </a:r>
          </a:p>
          <a:p>
            <a:pPr>
              <a:spcBef>
                <a:spcPts val="4000"/>
              </a:spcBef>
            </a:pPr>
            <a: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  <a:t>Several metrics and algorithms that have </a:t>
            </a:r>
            <a:r>
              <a:rPr lang="en-US" b="1" dirty="0">
                <a:solidFill>
                  <a:srgbClr val="FFFFFF"/>
                </a:solidFill>
                <a:latin typeface="IBM Plex Sans" panose="020B0503050203000203" pitchFamily="34" charset="77"/>
              </a:rPr>
              <a:t>no available implementations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  <a:t> elsewhere</a:t>
            </a:r>
          </a:p>
          <a:p>
            <a:pPr>
              <a:spcBef>
                <a:spcPts val="4000"/>
              </a:spcBef>
            </a:pPr>
            <a:r>
              <a:rPr lang="en-US" b="1" dirty="0">
                <a:solidFill>
                  <a:srgbClr val="FFFFFF"/>
                </a:solidFill>
                <a:latin typeface="IBM Plex Sans" panose="020B0503050203000203" pitchFamily="34" charset="77"/>
              </a:rPr>
              <a:t>Extensible</a:t>
            </a:r>
          </a:p>
          <a:p>
            <a:pPr>
              <a:spcBef>
                <a:spcPts val="4000"/>
              </a:spcBef>
            </a:pPr>
            <a:r>
              <a:rPr lang="en-US" b="1" dirty="0">
                <a:solidFill>
                  <a:srgbClr val="FFFFFF"/>
                </a:solidFill>
                <a:latin typeface="IBM Plex Sans" panose="020B0503050203000203" pitchFamily="34" charset="77"/>
              </a:rPr>
              <a:t>Designed to translate new research from the lab to industry practitioners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  <a:t/>
            </a:r>
            <a:b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</a:br>
            <a: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  <a:t>(e.g. </a:t>
            </a:r>
            <a:r>
              <a:rPr lang="en-US" dirty="0" err="1">
                <a:solidFill>
                  <a:srgbClr val="FFFFFF"/>
                </a:solidFill>
                <a:latin typeface="IBM Plex Sans" panose="020B0503050203000203" pitchFamily="34" charset="77"/>
              </a:rPr>
              <a:t>scikit-learn’s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77"/>
              </a:rPr>
              <a:t> fit/predict paradigm)</a:t>
            </a:r>
            <a:endParaRPr lang="en-US" b="1" dirty="0">
              <a:solidFill>
                <a:srgbClr val="FFFFFF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8135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87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75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</a:t>
            </a:r>
            <a:r>
              <a:rPr lang="de-DE" dirty="0" smtClean="0">
                <a:solidFill>
                  <a:srgbClr val="FFFFFF"/>
                </a:solidFill>
              </a:rPr>
              <a:t>March 8,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Trustworthy machine learning and artificial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Epistemic uncertainty and safety</a:t>
            </a:r>
            <a:endParaRPr lang="en-US" sz="213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Fairness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>
                <a:solidFill>
                  <a:srgbClr val="FFFFFF"/>
                </a:solidFill>
              </a:rPr>
              <a:t>Understanding Unequal Performance of Gender Classification from Face Images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Optimized Pre-Processing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Fairness GAN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AI Fairness 360 </a:t>
            </a:r>
            <a:r>
              <a:rPr lang="en-US" sz="2130" dirty="0" smtClean="0">
                <a:solidFill>
                  <a:srgbClr val="FFFFFF"/>
                </a:solidFill>
              </a:rPr>
              <a:t>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b="1" dirty="0" smtClean="0">
                <a:solidFill>
                  <a:srgbClr val="FFFFFF"/>
                </a:solidFill>
              </a:rPr>
              <a:t>Conclusion</a:t>
            </a:r>
            <a:endParaRPr lang="en-US" sz="2130" b="1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2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76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</a:t>
            </a:r>
            <a:r>
              <a:rPr lang="de-DE" dirty="0" smtClean="0">
                <a:solidFill>
                  <a:srgbClr val="FFFFFF"/>
                </a:solidFill>
              </a:rPr>
              <a:t>March 8,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04800" y="1463040"/>
            <a:ext cx="11582400" cy="4781127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We’re already getting very high accuracies on many narrow tasks</a:t>
            </a:r>
            <a:endParaRPr lang="en-US" sz="2130" dirty="0" smtClean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We need something more</a:t>
            </a:r>
            <a:r>
              <a:rPr lang="en-US" sz="2130" dirty="0">
                <a:solidFill>
                  <a:srgbClr val="FFFFFF"/>
                </a:solidFill>
              </a:rPr>
              <a:t> </a:t>
            </a:r>
            <a:r>
              <a:rPr lang="en-US" sz="2130" dirty="0" smtClean="0">
                <a:solidFill>
                  <a:srgbClr val="FFFFFF"/>
                </a:solidFill>
              </a:rPr>
              <a:t>for high-stakes applications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Safety, security, i.e. dealing with epistemic uncertainty in addition to risk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Transparency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Broad research agenda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Several pieces of work on fairness (plus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Several pieces of work on interpretability and end-to-end transparency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0" dirty="0" smtClean="0">
                <a:solidFill>
                  <a:srgbClr val="FFFFFF"/>
                </a:solidFill>
              </a:rPr>
              <a:t>Towards a unified theory of trustworthy machine learning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endParaRPr lang="en-US" sz="213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9073870" cy="1279144"/>
          </a:xfrm>
        </p:spPr>
        <p:txBody>
          <a:bodyPr/>
          <a:lstStyle/>
          <a:p>
            <a:r>
              <a:rPr lang="en-US" dirty="0" smtClean="0"/>
              <a:t>Standard Conception of Machine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77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March </a:t>
            </a:r>
            <a:r>
              <a:rPr lang="de-DE" dirty="0" smtClean="0">
                <a:solidFill>
                  <a:srgbClr val="FFFFFF"/>
                </a:solidFill>
              </a:rPr>
              <a:t>8, 2019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2066735"/>
            <a:ext cx="4633310" cy="27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9073870" cy="1279144"/>
          </a:xfrm>
        </p:spPr>
        <p:txBody>
          <a:bodyPr/>
          <a:lstStyle/>
          <a:p>
            <a:r>
              <a:rPr lang="en-US" dirty="0" smtClean="0"/>
              <a:t>Really a Human-Machine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78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March </a:t>
            </a:r>
            <a:r>
              <a:rPr lang="de-DE" dirty="0" smtClean="0">
                <a:solidFill>
                  <a:srgbClr val="FFFFFF"/>
                </a:solidFill>
              </a:rPr>
              <a:t>8, 2019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065614"/>
            <a:ext cx="11582401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0" dirty="0" smtClean="0">
                <a:solidFill>
                  <a:srgbClr val="FFFFFF"/>
                </a:solidFill>
              </a:rPr>
              <a:t>When </a:t>
            </a:r>
            <a:r>
              <a:rPr lang="en-US" sz="2130" dirty="0">
                <a:solidFill>
                  <a:srgbClr val="FFFFFF"/>
                </a:solidFill>
              </a:rPr>
              <a:t>you create a </a:t>
            </a:r>
            <a:r>
              <a:rPr lang="en-US" sz="2130" dirty="0" err="1">
                <a:solidFill>
                  <a:srgbClr val="FFFFFF"/>
                </a:solidFill>
              </a:rPr>
              <a:t>Human+AI</a:t>
            </a:r>
            <a:r>
              <a:rPr lang="en-US" sz="2130" dirty="0">
                <a:solidFill>
                  <a:srgbClr val="FFFFFF"/>
                </a:solidFill>
              </a:rPr>
              <a:t> team, the hard part isn’t </a:t>
            </a:r>
            <a:r>
              <a:rPr lang="en-US" sz="2130" dirty="0" smtClean="0">
                <a:solidFill>
                  <a:srgbClr val="FFFFFF"/>
                </a:solidFill>
              </a:rPr>
              <a:t>the ‘AI</a:t>
            </a:r>
            <a:r>
              <a:rPr lang="en-US" sz="2130" dirty="0">
                <a:solidFill>
                  <a:srgbClr val="FFFFFF"/>
                </a:solidFill>
              </a:rPr>
              <a:t>’. It isn’t even the ‘Human’. </a:t>
            </a:r>
            <a:r>
              <a:rPr lang="en-US" sz="2130" dirty="0" smtClean="0">
                <a:solidFill>
                  <a:srgbClr val="FFFFFF"/>
                </a:solidFill>
              </a:rPr>
              <a:t/>
            </a:r>
            <a:br>
              <a:rPr lang="en-US" sz="2130" dirty="0" smtClean="0">
                <a:solidFill>
                  <a:srgbClr val="FFFFFF"/>
                </a:solidFill>
              </a:rPr>
            </a:br>
            <a:r>
              <a:rPr lang="en-US" sz="2130" dirty="0" smtClean="0">
                <a:solidFill>
                  <a:srgbClr val="FFFFFF"/>
                </a:solidFill>
              </a:rPr>
              <a:t>It’s </a:t>
            </a:r>
            <a:r>
              <a:rPr lang="en-US" sz="2130" dirty="0">
                <a:solidFill>
                  <a:srgbClr val="FFFFFF"/>
                </a:solidFill>
              </a:rPr>
              <a:t>the </a:t>
            </a:r>
            <a:r>
              <a:rPr lang="en-US" sz="2130" dirty="0" smtClean="0">
                <a:solidFill>
                  <a:srgbClr val="FFFFFF"/>
                </a:solidFill>
              </a:rPr>
              <a:t>‘+’. (Case</a:t>
            </a:r>
            <a:r>
              <a:rPr lang="en-US" sz="2130" dirty="0">
                <a:solidFill>
                  <a:srgbClr val="FFFFFF"/>
                </a:solidFill>
              </a:rPr>
              <a:t>, 2018</a:t>
            </a:r>
            <a:r>
              <a:rPr lang="en-US" sz="2130" dirty="0" smtClean="0">
                <a:solidFill>
                  <a:srgbClr val="FFFFFF"/>
                </a:solidFill>
              </a:rPr>
              <a:t>)</a:t>
            </a:r>
            <a:endParaRPr lang="en-US" sz="2130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2066735"/>
            <a:ext cx="5944430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0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9073870" cy="1279144"/>
          </a:xfrm>
        </p:spPr>
        <p:txBody>
          <a:bodyPr/>
          <a:lstStyle/>
          <a:p>
            <a:r>
              <a:rPr lang="en-US" dirty="0" err="1" smtClean="0"/>
              <a:t>Explainability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79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March </a:t>
            </a:r>
            <a:r>
              <a:rPr lang="de-DE" dirty="0" smtClean="0">
                <a:solidFill>
                  <a:srgbClr val="FFFFFF"/>
                </a:solidFill>
              </a:rPr>
              <a:t>8, 2019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799" y="5065614"/>
                <a:ext cx="11582401" cy="42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30" dirty="0" smtClean="0">
                    <a:solidFill>
                      <a:srgbClr val="FFFFFF"/>
                    </a:solidFill>
                  </a:rPr>
                  <a:t>The function </a:t>
                </a:r>
                <a14:m>
                  <m:oMath xmlns:m="http://schemas.openxmlformats.org/officeDocument/2006/math">
                    <m:r>
                      <a:rPr lang="el-GR" sz="2130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130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130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130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sz="2130" dirty="0" smtClean="0">
                    <a:solidFill>
                      <a:srgbClr val="FFFFFF"/>
                    </a:solidFill>
                    <a:cs typeface="Arial" panose="020B0604020202020204" pitchFamily="34" charset="0"/>
                  </a:rPr>
                  <a:t>can contain both predicted labels and explanations.</a:t>
                </a:r>
                <a:endParaRPr lang="en-US" sz="213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5065614"/>
                <a:ext cx="11582401" cy="420115"/>
              </a:xfrm>
              <a:prstGeom prst="rect">
                <a:avLst/>
              </a:prstGeom>
              <a:blipFill rotWithShape="0">
                <a:blip r:embed="rId2"/>
                <a:stretch>
                  <a:fillRect l="-632" t="-8696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2066735"/>
            <a:ext cx="5944430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2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7698224" cy="1279144"/>
          </a:xfrm>
        </p:spPr>
        <p:txBody>
          <a:bodyPr/>
          <a:lstStyle/>
          <a:p>
            <a:r>
              <a:rPr lang="en-US" dirty="0" smtClean="0"/>
              <a:t>Trust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85" y="496768"/>
            <a:ext cx="7835117" cy="54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9073870" cy="1279144"/>
          </a:xfrm>
        </p:spPr>
        <p:txBody>
          <a:bodyPr/>
          <a:lstStyle/>
          <a:p>
            <a:r>
              <a:rPr lang="en-US" dirty="0" smtClean="0"/>
              <a:t>Model Mismatch – Epistemic Uncertainty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80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Research AI / March </a:t>
            </a:r>
            <a:r>
              <a:rPr lang="de-DE" dirty="0" smtClean="0">
                <a:solidFill>
                  <a:srgbClr val="FFFFFF"/>
                </a:solidFill>
              </a:rPr>
              <a:t>8, 2019 </a:t>
            </a:r>
            <a:r>
              <a:rPr lang="de-DE" dirty="0">
                <a:solidFill>
                  <a:srgbClr val="FFFFFF"/>
                </a:solidFill>
              </a:rPr>
              <a:t>/ © </a:t>
            </a:r>
            <a:r>
              <a:rPr lang="de-DE" dirty="0" smtClean="0">
                <a:solidFill>
                  <a:srgbClr val="FFFFFF"/>
                </a:solidFill>
              </a:rPr>
              <a:t>2019 </a:t>
            </a:r>
            <a:r>
              <a:rPr lang="de-DE" dirty="0">
                <a:solidFill>
                  <a:srgbClr val="FFFFFF"/>
                </a:solidFill>
              </a:rPr>
              <a:t>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2066735"/>
            <a:ext cx="5944430" cy="2724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4799" y="5065614"/>
                <a:ext cx="11582401" cy="113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130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130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130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130" dirty="0">
                    <a:solidFill>
                      <a:srgbClr val="FFFFFF"/>
                    </a:solidFill>
                    <a:cs typeface="Arial" panose="020B0604020202020204" pitchFamily="34" charset="0"/>
                  </a:rPr>
                  <a:t> is trained on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en-US" sz="213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13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3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2130" dirty="0" smtClean="0">
                    <a:solidFill>
                      <a:srgbClr val="FFFFFF"/>
                    </a:solidFill>
                  </a:rPr>
                  <a:t>, </a:t>
                </a:r>
                <a:r>
                  <a:rPr lang="en-US" sz="2130" dirty="0">
                    <a:solidFill>
                      <a:srgbClr val="FFFFFF"/>
                    </a:solidFill>
                  </a:rPr>
                  <a:t>but we would have </a:t>
                </a:r>
                <a:r>
                  <a:rPr lang="en-US" sz="2130" dirty="0" smtClean="0">
                    <a:solidFill>
                      <a:srgbClr val="FFFFFF"/>
                    </a:solidFill>
                  </a:rPr>
                  <a:t>really liked </a:t>
                </a:r>
                <a:r>
                  <a:rPr lang="en-US" sz="2130" dirty="0">
                    <a:solidFill>
                      <a:srgbClr val="FFFFFF"/>
                    </a:solidFill>
                  </a:rPr>
                  <a:t>it to have been trained on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sz="213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13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3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13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sub>
                    </m:sSub>
                    <m:r>
                      <a:rPr lang="en-US" sz="213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en-US" sz="2130" dirty="0" smtClean="0">
                    <a:solidFill>
                      <a:srgbClr val="FFFFFF"/>
                    </a:solidFill>
                  </a:rPr>
                  <a:t>  Such mismatch captures unfairness, dataset drift, and data poisoning attacks.</a:t>
                </a:r>
                <a:endParaRPr lang="en-US" sz="213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5065614"/>
                <a:ext cx="11582401" cy="1131848"/>
              </a:xfrm>
              <a:prstGeom prst="rect">
                <a:avLst/>
              </a:prstGeom>
              <a:blipFill rotWithShape="0">
                <a:blip r:embed="rId3"/>
                <a:stretch>
                  <a:fillRect l="-632" t="-3226" b="-9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1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33519" y="39991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kern="0" dirty="0">
                <a:solidFill>
                  <a:schemeClr val="bg1"/>
                </a:solidFill>
                <a:latin typeface="IBM Plex Sans" panose="020B0503050203000203" pitchFamily="34" charset="77"/>
              </a:rPr>
              <a:t>http://aif360.mybluemix.net</a:t>
            </a:r>
            <a:br>
              <a:rPr lang="en-US" altLang="en-US" kern="0" dirty="0">
                <a:solidFill>
                  <a:schemeClr val="bg1"/>
                </a:solidFill>
                <a:latin typeface="IBM Plex Sans" panose="020B0503050203000203" pitchFamily="34" charset="77"/>
              </a:rPr>
            </a:br>
            <a:r>
              <a:rPr lang="en-US" altLang="en-US" kern="0" dirty="0">
                <a:solidFill>
                  <a:schemeClr val="bg1"/>
                </a:solidFill>
                <a:latin typeface="IBM Plex Sans" panose="020B0503050203000203" pitchFamily="34" charset="77"/>
              </a:rPr>
              <a:t>https://github.com/ibm/aif360</a:t>
            </a:r>
            <a:br>
              <a:rPr lang="en-US" altLang="en-US" kern="0" dirty="0">
                <a:solidFill>
                  <a:schemeClr val="bg1"/>
                </a:solidFill>
                <a:latin typeface="IBM Plex Sans" panose="020B0503050203000203" pitchFamily="34" charset="77"/>
              </a:rPr>
            </a:br>
            <a:r>
              <a:rPr lang="en-US" altLang="en-US" kern="0" dirty="0">
                <a:solidFill>
                  <a:schemeClr val="bg1"/>
                </a:solidFill>
                <a:latin typeface="IBM Plex Sans" panose="020B0503050203000203" pitchFamily="34" charset="77"/>
              </a:rPr>
              <a:t>https://pypi.org/project/aif360</a:t>
            </a:r>
          </a:p>
        </p:txBody>
      </p:sp>
    </p:spTree>
    <p:extLst>
      <p:ext uri="{BB962C8B-B14F-4D97-AF65-F5344CB8AC3E}">
        <p14:creationId xmlns:p14="http://schemas.microsoft.com/office/powerpoint/2010/main" val="248950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9009134" cy="1279144"/>
          </a:xfrm>
        </p:spPr>
        <p:txBody>
          <a:bodyPr/>
          <a:lstStyle/>
          <a:p>
            <a:r>
              <a:rPr lang="en-US" dirty="0" smtClean="0"/>
              <a:t>ICML’s Definition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 / </a:t>
            </a:r>
            <a:r>
              <a:rPr lang="de-DE" dirty="0" smtClean="0"/>
              <a:t>March 8, 2019 </a:t>
            </a:r>
            <a:r>
              <a:rPr lang="de-DE" dirty="0"/>
              <a:t>/ © </a:t>
            </a:r>
            <a:r>
              <a:rPr lang="de-DE" dirty="0" smtClean="0"/>
              <a:t>2019 </a:t>
            </a:r>
            <a:r>
              <a:rPr lang="de-DE" dirty="0"/>
              <a:t>IBM Corporation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186" t="14631" r="33761" b="28732"/>
          <a:stretch/>
        </p:blipFill>
        <p:spPr>
          <a:xfrm>
            <a:off x="304799" y="1068148"/>
            <a:ext cx="5405479" cy="52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5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6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7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8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9.xml><?xml version="1.0" encoding="utf-8"?>
<a:theme xmlns:a="http://schemas.openxmlformats.org/drawingml/2006/main" name="IBM_2015GTO_16x9">
  <a:themeElements>
    <a:clrScheme name="SC_Shanghai_template_16x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71BFC5"/>
      </a:accent2>
      <a:accent3>
        <a:srgbClr val="FFFFFF"/>
      </a:accent3>
      <a:accent4>
        <a:srgbClr val="000000"/>
      </a:accent4>
      <a:accent5>
        <a:srgbClr val="BEC4FD"/>
      </a:accent5>
      <a:accent6>
        <a:srgbClr val="66ADB2"/>
      </a:accent6>
      <a:hlink>
        <a:srgbClr val="009999"/>
      </a:hlink>
      <a:folHlink>
        <a:srgbClr val="99CC00"/>
      </a:folHlink>
    </a:clrScheme>
    <a:fontScheme name="SC_Shanghai_template_16x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76200" cap="rnd" cmpd="sng" algn="ctr">
          <a:solidFill>
            <a:srgbClr val="9ADA3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9050" cap="rnd" cmpd="sng" algn="ctr">
          <a:solidFill>
            <a:schemeClr val="accent4">
              <a:lumMod val="95000"/>
              <a:lumOff val="5000"/>
            </a:schemeClr>
          </a:solidFill>
          <a:prstDash val="sysDot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SC_Shanghai_template_16x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C_Shanghai_template_16x9 2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7889FB"/>
        </a:accent1>
        <a:accent2>
          <a:srgbClr val="71BFC5"/>
        </a:accent2>
        <a:accent3>
          <a:srgbClr val="FFFFFF"/>
        </a:accent3>
        <a:accent4>
          <a:srgbClr val="DADADA"/>
        </a:accent4>
        <a:accent5>
          <a:srgbClr val="BEC4FD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BM-CBQS-2017-template" id="{E7388F87-257A-2140-922C-7AC8141A18D1}" vid="{5DC12CEF-5F01-F74E-B1BA-05DF1F4C05C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IBM_Master_Presentation_2017_V01_Plex</Template>
  <TotalTime>9363</TotalTime>
  <Words>3146</Words>
  <Application>Microsoft Office PowerPoint</Application>
  <PresentationFormat>Widescreen</PresentationFormat>
  <Paragraphs>600</Paragraphs>
  <Slides>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81</vt:i4>
      </vt:variant>
    </vt:vector>
  </HeadingPairs>
  <TitlesOfParts>
    <vt:vector size="102" baseType="lpstr">
      <vt:lpstr>Wingdings</vt:lpstr>
      <vt:lpstr>Calibri Light</vt:lpstr>
      <vt:lpstr>IBM Plex Sans</vt:lpstr>
      <vt:lpstr>Cambria Math</vt:lpstr>
      <vt:lpstr>Helvetica Neue Medium</vt:lpstr>
      <vt:lpstr>ＭＳ Ｐゴシック</vt:lpstr>
      <vt:lpstr>Calibri</vt:lpstr>
      <vt:lpstr>Arial</vt:lpstr>
      <vt:lpstr>IBM Plex Sans Light</vt:lpstr>
      <vt:lpstr>IBM Plex Sans Text</vt:lpstr>
      <vt:lpstr>ＭＳ Ｐゴシック</vt:lpstr>
      <vt:lpstr>blk_background_2017</vt:lpstr>
      <vt:lpstr>dk_blu_background_2017</vt:lpstr>
      <vt:lpstr>gry_background_2017</vt:lpstr>
      <vt:lpstr>wht_background_2017</vt:lpstr>
      <vt:lpstr>1_blk_background_2017</vt:lpstr>
      <vt:lpstr>1_dk_blu_background_2017</vt:lpstr>
      <vt:lpstr>1_gry_background_2017</vt:lpstr>
      <vt:lpstr>1_wht_background_2017</vt:lpstr>
      <vt:lpstr>IBM_2015GTO_16x9</vt:lpstr>
      <vt:lpstr>Office Theme</vt:lpstr>
      <vt:lpstr>Developing Trust in Artificial Intelligence and Machine Learning for High-Stakes Applications  Kush R. Varshney krvarshn@us.ibm.com @krvarshney</vt:lpstr>
      <vt:lpstr>PowerPoint Presentation</vt:lpstr>
      <vt:lpstr>PowerPoint Presentation</vt:lpstr>
      <vt:lpstr>PowerPoint Presentation</vt:lpstr>
      <vt:lpstr>Topics</vt:lpstr>
      <vt:lpstr>AI is now used in many high-stakes decision making applications</vt:lpstr>
      <vt:lpstr>What does it take to trust a decision made by a machine? (Besides it being 99% accurate)</vt:lpstr>
      <vt:lpstr>Trust</vt:lpstr>
      <vt:lpstr>ICML’s Definition</vt:lpstr>
      <vt:lpstr>European Commission’s Definition</vt:lpstr>
      <vt:lpstr>Maslow’s Hierarchy of Needs</vt:lpstr>
      <vt:lpstr>Hierarchy of Needs for AI</vt:lpstr>
      <vt:lpstr>PowerPoint Presentation</vt:lpstr>
      <vt:lpstr>Analogy with Processed Food</vt:lpstr>
      <vt:lpstr>Analogy with Processed Food</vt:lpstr>
      <vt:lpstr>Trustworthy Machine Learning and AI</vt:lpstr>
      <vt:lpstr>Data Quality</vt:lpstr>
      <vt:lpstr>Value Alignment</vt:lpstr>
      <vt:lpstr>Distribution Shift</vt:lpstr>
      <vt:lpstr>Poisoning and Adversarial Samples</vt:lpstr>
      <vt:lpstr>Fairness</vt:lpstr>
      <vt:lpstr>Interpretability One explanation does not fit all: There are many ways to explain things</vt:lpstr>
      <vt:lpstr>FactSheets</vt:lpstr>
      <vt:lpstr>Blockchain</vt:lpstr>
      <vt:lpstr>Regulatory Affairs</vt:lpstr>
      <vt:lpstr>Topics</vt:lpstr>
      <vt:lpstr>PowerPoint Presentation</vt:lpstr>
      <vt:lpstr>Safety</vt:lpstr>
      <vt:lpstr>Harm</vt:lpstr>
      <vt:lpstr>Risk</vt:lpstr>
      <vt:lpstr>Epistemic Uncertainty</vt:lpstr>
      <vt:lpstr>Safety</vt:lpstr>
      <vt:lpstr>Risk Minimization in Statistical Machine Learning</vt:lpstr>
      <vt:lpstr>Epistemic Uncertainty in Machine Learning</vt:lpstr>
      <vt:lpstr>Epistemic Uncertainty in Machine Learning</vt:lpstr>
      <vt:lpstr>Loss Functions in Machine Learning</vt:lpstr>
      <vt:lpstr>Value Alignment</vt:lpstr>
      <vt:lpstr>Application Domains</vt:lpstr>
      <vt:lpstr>Application Domains</vt:lpstr>
      <vt:lpstr>Application Domains</vt:lpstr>
      <vt:lpstr>Topics</vt:lpstr>
      <vt:lpstr>Unwanted bias and algorithmic fairness Machine learning, by its very nature, is always a form of statistical discrimination</vt:lpstr>
      <vt:lpstr>Unwanted bias and algorithmic fairness Machine learning, by its very nature, is always a form of statistical discrimination</vt:lpstr>
      <vt:lpstr>PowerPoint Presentation</vt:lpstr>
      <vt:lpstr>Several Different Vision Tasks Dealing with Faces (these days, the best algorithms for all tasks are based on deep neural networks)</vt:lpstr>
      <vt:lpstr>Unequal Performance in Gender Classification Task</vt:lpstr>
      <vt:lpstr>But Why?</vt:lpstr>
      <vt:lpstr>IBM Watson Face Classification API (August 2018)</vt:lpstr>
      <vt:lpstr>Color Theory-Based Experiments</vt:lpstr>
      <vt:lpstr>Invariance by Luminance Mode Shift or Optimal Transport</vt:lpstr>
      <vt:lpstr>Stability of Classifier Confidence Score with Respect to Lightening and Darkening</vt:lpstr>
      <vt:lpstr>New Hypothesis: Hair Length</vt:lpstr>
      <vt:lpstr>Face Images Cropped Tight to the Face to Exclude All Hair</vt:lpstr>
      <vt:lpstr>Contrastive Explanations Method (Dhurandhar et al., 2018)</vt:lpstr>
      <vt:lpstr>Summary</vt:lpstr>
      <vt:lpstr>Towards a Solution</vt:lpstr>
      <vt:lpstr>PowerPoint Presentation</vt:lpstr>
      <vt:lpstr>PowerPoint Presentation</vt:lpstr>
      <vt:lpstr>Our Approach</vt:lpstr>
      <vt:lpstr>Optimization Criteria</vt:lpstr>
      <vt:lpstr>Original COMPAS Dataset</vt:lpstr>
      <vt:lpstr>Pre-Processed COMPAS Dataset</vt:lpstr>
      <vt:lpstr>Interpretable Classifier Learned from Original Dataset</vt:lpstr>
      <vt:lpstr>Interpretable Classifier Learned from Pre-Processed Dataset</vt:lpstr>
      <vt:lpstr>PowerPoint Presentation</vt:lpstr>
      <vt:lpstr>PowerPoint Presentation</vt:lpstr>
      <vt:lpstr>Our Approach</vt:lpstr>
      <vt:lpstr>PowerPoint Presentation</vt:lpstr>
      <vt:lpstr>Fairness GAN</vt:lpstr>
      <vt:lpstr>Fairness GAN</vt:lpstr>
      <vt:lpstr>PowerPoint Presentation</vt:lpstr>
      <vt:lpstr>PowerPoint Presentation</vt:lpstr>
      <vt:lpstr>PowerPoint Presentation</vt:lpstr>
      <vt:lpstr>PowerPoint Presentation</vt:lpstr>
      <vt:lpstr>Topics</vt:lpstr>
      <vt:lpstr>Conclusion</vt:lpstr>
      <vt:lpstr>Standard Conception of Machine Learning</vt:lpstr>
      <vt:lpstr>Really a Human-Machine Collaboration</vt:lpstr>
      <vt:lpstr>Explainability</vt:lpstr>
      <vt:lpstr>Model Mismatch – Epistemic Uncertainty</vt:lpstr>
      <vt:lpstr>PowerPoint Presentation</vt:lpstr>
    </vt:vector>
  </TitlesOfParts>
  <Company>IBM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End-to-End Machine Learning Pipeline that Ensures Fairness Policies  Samiullah Zakir Hussain Shaikh,  Harit Vishwakarma, Sameep Mehta, Kush R. Varshney, Karthikeyan Natesan Ramamurthy, and Dennis Wei</dc:title>
  <dc:creator>ADMINIBM</dc:creator>
  <cp:lastModifiedBy>ADMINIBM</cp:lastModifiedBy>
  <cp:revision>176</cp:revision>
  <dcterms:created xsi:type="dcterms:W3CDTF">2017-09-18T19:33:11Z</dcterms:created>
  <dcterms:modified xsi:type="dcterms:W3CDTF">2019-03-08T15:11:25Z</dcterms:modified>
</cp:coreProperties>
</file>